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6"/>
  </p:notesMasterIdLst>
  <p:sldIdLst>
    <p:sldId id="256" r:id="rId2"/>
    <p:sldId id="258" r:id="rId3"/>
    <p:sldId id="262" r:id="rId4"/>
    <p:sldId id="257" r:id="rId5"/>
    <p:sldId id="263" r:id="rId6"/>
    <p:sldId id="260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1" r:id="rId18"/>
    <p:sldId id="275" r:id="rId19"/>
    <p:sldId id="274" r:id="rId20"/>
    <p:sldId id="270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9" r:id="rId33"/>
    <p:sldId id="288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99CC"/>
    <a:srgbClr val="68D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78B2A-65C1-44D4-B7FB-6B972162279F}" type="datetimeFigureOut">
              <a:rPr lang="en-US"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A9976-AEC5-4F26-B174-FCC3252E81CF}" type="slidenum">
              <a:rPr lang="en-US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6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A9976-AEC5-4F26-B174-FCC3252E81C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A9976-AEC5-4F26-B174-FCC3252E81CF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7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67036"/>
      </p:ext>
    </p:extLst>
  </p:cSld>
  <p:clrMapOvr>
    <a:masterClrMapping/>
  </p:clrMapOvr>
  <p:transition spd="slow">
    <p:plu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02617"/>
      </p:ext>
    </p:extLst>
  </p:cSld>
  <p:clrMapOvr>
    <a:masterClrMapping/>
  </p:clrMapOvr>
  <p:transition spd="slow">
    <p:plu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02871"/>
      </p:ext>
    </p:extLst>
  </p:cSld>
  <p:clrMapOvr>
    <a:masterClrMapping/>
  </p:clrMapOvr>
  <p:transition spd="slow">
    <p:plu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7372136"/>
      </p:ext>
    </p:extLst>
  </p:cSld>
  <p:clrMapOvr>
    <a:masterClrMapping/>
  </p:clrMapOvr>
  <p:transition spd="slow">
    <p:plu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85823"/>
      </p:ext>
    </p:extLst>
  </p:cSld>
  <p:clrMapOvr>
    <a:masterClrMapping/>
  </p:clrMapOvr>
  <p:transition spd="slow">
    <p:plu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70773"/>
      </p:ext>
    </p:extLst>
  </p:cSld>
  <p:clrMapOvr>
    <a:masterClrMapping/>
  </p:clrMapOvr>
  <p:transition spd="slow">
    <p:plu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30719"/>
      </p:ext>
    </p:extLst>
  </p:cSld>
  <p:clrMapOvr>
    <a:masterClrMapping/>
  </p:clrMapOvr>
  <p:transition spd="slow">
    <p:plu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84653"/>
      </p:ext>
    </p:extLst>
  </p:cSld>
  <p:clrMapOvr>
    <a:masterClrMapping/>
  </p:clrMapOvr>
  <p:transition spd="slow">
    <p:plu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59365"/>
      </p:ext>
    </p:extLst>
  </p:cSld>
  <p:clrMapOvr>
    <a:masterClrMapping/>
  </p:clrMapOvr>
  <p:transition spd="slow"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75646"/>
      </p:ext>
    </p:extLst>
  </p:cSld>
  <p:clrMapOvr>
    <a:masterClrMapping/>
  </p:clrMapOvr>
  <p:transition spd="slow"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48543"/>
      </p:ext>
    </p:extLst>
  </p:cSld>
  <p:clrMapOvr>
    <a:masterClrMapping/>
  </p:clrMapOvr>
  <p:transition spd="slow">
    <p:plu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5262"/>
      </p:ext>
    </p:extLst>
  </p:cSld>
  <p:clrMapOvr>
    <a:masterClrMapping/>
  </p:clrMapOvr>
  <p:transition spd="slow">
    <p:plu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88141"/>
      </p:ext>
    </p:extLst>
  </p:cSld>
  <p:clrMapOvr>
    <a:masterClrMapping/>
  </p:clrMapOvr>
  <p:transition spd="slow">
    <p:plu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2365"/>
      </p:ext>
    </p:extLst>
  </p:cSld>
  <p:clrMapOvr>
    <a:masterClrMapping/>
  </p:clrMapOvr>
  <p:transition spd="slow">
    <p:plu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1734"/>
      </p:ext>
    </p:extLst>
  </p:cSld>
  <p:clrMapOvr>
    <a:masterClrMapping/>
  </p:clrMapOvr>
  <p:transition spd="slow">
    <p:plu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24791"/>
      </p:ext>
    </p:extLst>
  </p:cSld>
  <p:clrMapOvr>
    <a:masterClrMapping/>
  </p:clrMapOvr>
  <p:transition spd="slow">
    <p:plu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26386"/>
      </p:ext>
    </p:extLst>
  </p:cSld>
  <p:clrMapOvr>
    <a:masterClrMapping/>
  </p:clrMapOvr>
  <p:transition spd="slow">
    <p:plu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80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 spd="slow">
    <p:plus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fbi.gov/image-repository/istock_20976715_medium.jpg/@@images/image/hi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73" y="3506772"/>
            <a:ext cx="4029499" cy="3022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7437" y="2007837"/>
            <a:ext cx="7536686" cy="832751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Sur le bout des </a:t>
            </a:r>
            <a:r>
              <a:rPr lang="en-CA" dirty="0" err="1"/>
              <a:t>doigts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0818" y="2840588"/>
            <a:ext cx="4757028" cy="848412"/>
          </a:xfrm>
        </p:spPr>
        <p:txBody>
          <a:bodyPr>
            <a:normAutofit fontScale="85000" lnSpcReduction="10000"/>
          </a:bodyPr>
          <a:lstStyle/>
          <a:p>
            <a:r>
              <a:rPr lang="en-CA" sz="3600" b="1" dirty="0">
                <a:solidFill>
                  <a:schemeClr val="tx1"/>
                </a:solidFill>
              </a:rPr>
              <a:t>Un </a:t>
            </a:r>
            <a:r>
              <a:rPr lang="en-CA" sz="3600" b="1" dirty="0" err="1">
                <a:solidFill>
                  <a:schemeClr val="tx1"/>
                </a:solidFill>
              </a:rPr>
              <a:t>Cadenas</a:t>
            </a:r>
            <a:r>
              <a:rPr lang="en-CA" sz="3600" b="1" dirty="0">
                <a:solidFill>
                  <a:schemeClr val="tx1"/>
                </a:solidFill>
              </a:rPr>
              <a:t> intelligent</a:t>
            </a:r>
          </a:p>
        </p:txBody>
      </p:sp>
    </p:spTree>
    <p:extLst>
      <p:ext uri="{BB962C8B-B14F-4D97-AF65-F5344CB8AC3E}">
        <p14:creationId xmlns:p14="http://schemas.microsoft.com/office/powerpoint/2010/main" val="3032232574"/>
      </p:ext>
    </p:extLst>
  </p:cSld>
  <p:clrMapOvr>
    <a:masterClrMapping/>
  </p:clrMapOvr>
  <p:transition spd="slow">
    <p:plu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01" y="273935"/>
            <a:ext cx="2167395" cy="889771"/>
          </a:xfrm>
        </p:spPr>
        <p:txBody>
          <a:bodyPr>
            <a:normAutofit/>
          </a:bodyPr>
          <a:lstStyle/>
          <a:p>
            <a:r>
              <a:rPr lang="en-CA" dirty="0" err="1"/>
              <a:t>objectif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8" y="1228982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CA" dirty="0" err="1"/>
              <a:t>Objectif</a:t>
            </a:r>
            <a:r>
              <a:rPr lang="en-CA" dirty="0"/>
              <a:t> </a:t>
            </a:r>
            <a:r>
              <a:rPr lang="en-CA" dirty="0" err="1"/>
              <a:t>atteint</a:t>
            </a:r>
            <a:r>
              <a:rPr lang="en-CA" dirty="0"/>
              <a:t>: </a:t>
            </a:r>
          </a:p>
          <a:p>
            <a:r>
              <a:rPr lang="en-CA" dirty="0" err="1"/>
              <a:t>Déterminer</a:t>
            </a:r>
            <a:r>
              <a:rPr lang="en-CA" dirty="0"/>
              <a:t> </a:t>
            </a:r>
            <a:r>
              <a:rPr lang="en-CA" dirty="0" err="1"/>
              <a:t>l’emplacement</a:t>
            </a:r>
            <a:r>
              <a:rPr lang="en-CA" dirty="0"/>
              <a:t> des </a:t>
            </a:r>
            <a:r>
              <a:rPr lang="en-CA" dirty="0" err="1"/>
              <a:t>composantes</a:t>
            </a:r>
            <a:r>
              <a:rPr lang="en-CA" dirty="0"/>
              <a:t> et </a:t>
            </a:r>
            <a:r>
              <a:rPr lang="en-CA" dirty="0" err="1"/>
              <a:t>trouver</a:t>
            </a:r>
            <a:r>
              <a:rPr lang="en-CA" dirty="0"/>
              <a:t> (</a:t>
            </a:r>
            <a:r>
              <a:rPr lang="en-CA" dirty="0" err="1"/>
              <a:t>approximativement</a:t>
            </a:r>
            <a:r>
              <a:rPr lang="en-CA" dirty="0"/>
              <a:t>) les dimensions </a:t>
            </a:r>
            <a:r>
              <a:rPr lang="en-CA" dirty="0" err="1"/>
              <a:t>nécessaires</a:t>
            </a:r>
            <a:r>
              <a:rPr lang="en-CA" dirty="0"/>
              <a:t>.</a:t>
            </a:r>
          </a:p>
          <a:p>
            <a:r>
              <a:rPr lang="en-CA" dirty="0"/>
              <a:t>Commencer la configuration du </a:t>
            </a:r>
            <a:r>
              <a:rPr lang="en-CA" dirty="0" err="1"/>
              <a:t>capteur</a:t>
            </a:r>
            <a:r>
              <a:rPr lang="en-CA" dirty="0"/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49120" y="3907051"/>
            <a:ext cx="3141474" cy="2681380"/>
            <a:chOff x="1536569" y="3007151"/>
            <a:chExt cx="3141474" cy="2639505"/>
          </a:xfrm>
        </p:grpSpPr>
        <p:sp>
          <p:nvSpPr>
            <p:cNvPr id="5" name="Cube 4"/>
            <p:cNvSpPr/>
            <p:nvPr/>
          </p:nvSpPr>
          <p:spPr>
            <a:xfrm>
              <a:off x="1545996" y="3007151"/>
              <a:ext cx="2865748" cy="2639505"/>
            </a:xfrm>
            <a:prstGeom prst="cube">
              <a:avLst>
                <a:gd name="adj" fmla="val 12857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55875" y="3193165"/>
              <a:ext cx="622168" cy="33189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ysClr val="windowText" lastClr="000000"/>
                  </a:solidFill>
                </a:rPr>
                <a:t>2cm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37381" y="5291276"/>
              <a:ext cx="622168" cy="33189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ysClr val="windowText" lastClr="000000"/>
                  </a:solidFill>
                </a:rPr>
                <a:t>6cm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6569" y="4142237"/>
              <a:ext cx="622168" cy="33189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ysClr val="windowText" lastClr="000000"/>
                  </a:solidFill>
                </a:rPr>
                <a:t>6cm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829341" y="4523460"/>
            <a:ext cx="741192" cy="92697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Block Arc 12"/>
          <p:cNvSpPr/>
          <p:nvPr/>
        </p:nvSpPr>
        <p:spPr>
          <a:xfrm>
            <a:off x="6958185" y="2536913"/>
            <a:ext cx="1833513" cy="3259468"/>
          </a:xfrm>
          <a:prstGeom prst="blockArc">
            <a:avLst>
              <a:gd name="adj1" fmla="val 11042841"/>
              <a:gd name="adj2" fmla="val 21140196"/>
              <a:gd name="adj3" fmla="val 15487"/>
            </a:avLst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80192"/>
      </p:ext>
    </p:extLst>
  </p:cSld>
  <p:clrMapOvr>
    <a:masterClrMapping/>
  </p:clrMapOvr>
  <p:transition spd="slow">
    <p:plu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217" y="1071139"/>
            <a:ext cx="3293646" cy="4391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0453" r="4928"/>
          <a:stretch/>
        </p:blipFill>
        <p:spPr>
          <a:xfrm>
            <a:off x="6325385" y="288579"/>
            <a:ext cx="3893270" cy="6134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9379943"/>
      </p:ext>
    </p:extLst>
  </p:cSld>
  <p:clrMapOvr>
    <a:masterClrMapping/>
  </p:clrMapOvr>
  <p:transition spd="slow">
    <p:plu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131" y="618518"/>
            <a:ext cx="6437738" cy="1304550"/>
          </a:xfrm>
        </p:spPr>
        <p:txBody>
          <a:bodyPr/>
          <a:lstStyle/>
          <a:p>
            <a:r>
              <a:rPr lang="en-CA" dirty="0"/>
              <a:t>Correction de </a:t>
            </a:r>
            <a:r>
              <a:rPr lang="en-CA" dirty="0" err="1"/>
              <a:t>l’échéancier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464674"/>
          </a:xfrm>
        </p:spPr>
        <p:txBody>
          <a:bodyPr>
            <a:normAutofit/>
          </a:bodyPr>
          <a:lstStyle/>
          <a:p>
            <a:r>
              <a:rPr lang="en-CA" dirty="0" err="1"/>
              <a:t>Devancement</a:t>
            </a:r>
            <a:r>
              <a:rPr lang="en-CA" dirty="0"/>
              <a:t> de la fabrication du </a:t>
            </a:r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d’ouverture</a:t>
            </a:r>
            <a:r>
              <a:rPr lang="en-CA" dirty="0"/>
              <a:t> et de </a:t>
            </a:r>
            <a:r>
              <a:rPr lang="en-CA" dirty="0" err="1"/>
              <a:t>fermeture</a:t>
            </a:r>
            <a:endParaRPr lang="en-CA" dirty="0"/>
          </a:p>
          <a:p>
            <a:r>
              <a:rPr lang="en-CA" dirty="0"/>
              <a:t>Plus de temps pour </a:t>
            </a:r>
            <a:r>
              <a:rPr lang="en-CA" dirty="0" err="1"/>
              <a:t>configurer</a:t>
            </a:r>
            <a:r>
              <a:rPr lang="en-CA" dirty="0"/>
              <a:t> le </a:t>
            </a:r>
            <a:r>
              <a:rPr lang="en-CA" dirty="0" err="1"/>
              <a:t>capteur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0388097"/>
      </p:ext>
    </p:extLst>
  </p:cSld>
  <p:clrMapOvr>
    <a:masterClrMapping/>
  </p:clrMapOvr>
  <p:transition spd="slow">
    <p:plu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11500" dirty="0"/>
              <a:t>Semaine 3</a:t>
            </a:r>
          </a:p>
        </p:txBody>
      </p:sp>
    </p:spTree>
    <p:extLst>
      <p:ext uri="{BB962C8B-B14F-4D97-AF65-F5344CB8AC3E}">
        <p14:creationId xmlns:p14="http://schemas.microsoft.com/office/powerpoint/2010/main" val="4091178600"/>
      </p:ext>
    </p:extLst>
  </p:cSld>
  <p:clrMapOvr>
    <a:masterClrMapping/>
  </p:clrMapOvr>
  <p:transition spd="slow">
    <p:plu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8" y="1646172"/>
            <a:ext cx="9905999" cy="492431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dirty="0"/>
              <a:t>Identification des </a:t>
            </a:r>
            <a:r>
              <a:rPr lang="en-CA" dirty="0" err="1"/>
              <a:t>problèmes</a:t>
            </a:r>
            <a:r>
              <a:rPr lang="en-CA" dirty="0"/>
              <a:t> </a:t>
            </a:r>
            <a:r>
              <a:rPr lang="en-CA" dirty="0" err="1"/>
              <a:t>concernant</a:t>
            </a:r>
            <a:r>
              <a:rPr lang="en-CA" dirty="0"/>
              <a:t> le </a:t>
            </a:r>
            <a:r>
              <a:rPr lang="en-CA" dirty="0" err="1"/>
              <a:t>capteur</a:t>
            </a:r>
            <a:r>
              <a:rPr lang="en-CA" dirty="0"/>
              <a:t>.</a:t>
            </a:r>
          </a:p>
          <a:p>
            <a:pPr>
              <a:lnSpc>
                <a:spcPct val="200000"/>
              </a:lnSpc>
            </a:pPr>
            <a:r>
              <a:rPr lang="en-CA" err="1"/>
              <a:t>Vérification</a:t>
            </a:r>
            <a:r>
              <a:rPr lang="en-CA" dirty="0"/>
              <a:t> du </a:t>
            </a:r>
            <a:r>
              <a:rPr lang="en-CA" err="1"/>
              <a:t>fonctionnement</a:t>
            </a:r>
            <a:r>
              <a:rPr lang="en-CA" dirty="0"/>
              <a:t> de la DEL à </a:t>
            </a:r>
            <a:r>
              <a:rPr lang="en-CA" err="1"/>
              <a:t>l’intérieur</a:t>
            </a:r>
            <a:r>
              <a:rPr lang="en-CA" dirty="0"/>
              <a:t> du </a:t>
            </a:r>
            <a:r>
              <a:rPr lang="en-CA" err="1"/>
              <a:t>capteur</a:t>
            </a:r>
            <a:r>
              <a:rPr lang="en-CA" dirty="0"/>
              <a:t>.</a:t>
            </a:r>
          </a:p>
          <a:p>
            <a:pPr>
              <a:lnSpc>
                <a:spcPct val="200000"/>
              </a:lnSpc>
            </a:pPr>
            <a:r>
              <a:rPr lang="en-CA" dirty="0"/>
              <a:t>Finalisation du circuit.</a:t>
            </a:r>
          </a:p>
          <a:p>
            <a:pPr>
              <a:lnSpc>
                <a:spcPct val="200000"/>
              </a:lnSpc>
            </a:pPr>
            <a:r>
              <a:rPr lang="en-CA" dirty="0"/>
              <a:t>Communication avec le </a:t>
            </a:r>
            <a:r>
              <a:rPr lang="en-CA" err="1"/>
              <a:t>capteur</a:t>
            </a:r>
            <a:r>
              <a:rPr lang="en-CA" dirty="0"/>
              <a:t> via Arduino (Uno et Nano).</a:t>
            </a:r>
          </a:p>
          <a:p>
            <a:pPr>
              <a:lnSpc>
                <a:spcPct val="200000"/>
              </a:lnSpc>
            </a:pPr>
            <a:r>
              <a:rPr lang="en-CA" dirty="0"/>
              <a:t>Communication avec le </a:t>
            </a:r>
            <a:r>
              <a:rPr lang="en-CA" err="1"/>
              <a:t>capteur</a:t>
            </a:r>
            <a:r>
              <a:rPr lang="en-CA" dirty="0"/>
              <a:t> via un PC avec Arduino </a:t>
            </a:r>
            <a:r>
              <a:rPr lang="en-CA" err="1"/>
              <a:t>comme</a:t>
            </a:r>
            <a:r>
              <a:rPr lang="en-CA" dirty="0"/>
              <a:t> </a:t>
            </a:r>
            <a:r>
              <a:rPr lang="en-CA" err="1"/>
              <a:t>intermédiaire</a:t>
            </a:r>
            <a:r>
              <a:rPr lang="en-CA" dirty="0"/>
              <a:t>.</a:t>
            </a:r>
          </a:p>
          <a:p>
            <a:pPr>
              <a:lnSpc>
                <a:spcPct val="200000"/>
              </a:lnSpc>
            </a:pPr>
            <a:endParaRPr lang="en-CA" dirty="0"/>
          </a:p>
          <a:p>
            <a:pPr>
              <a:lnSpc>
                <a:spcPct val="200000"/>
              </a:lnSpc>
            </a:pPr>
            <a:endParaRPr lang="en-CA" dirty="0"/>
          </a:p>
          <a:p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2301" y="273935"/>
            <a:ext cx="2167395" cy="88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err="1"/>
              <a:t>objectifs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266" y="2238362"/>
            <a:ext cx="1036022" cy="106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35" y="1365939"/>
            <a:ext cx="1036022" cy="1060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58" y="3299306"/>
            <a:ext cx="756743" cy="774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139" y="4775743"/>
            <a:ext cx="1036022" cy="1060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029" y="4228777"/>
            <a:ext cx="860884" cy="8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2852"/>
      </p:ext>
    </p:extLst>
  </p:cSld>
  <p:clrMapOvr>
    <a:masterClrMapping/>
  </p:clrMapOvr>
  <p:transition spd="slow">
    <p:plu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931" y="18854"/>
            <a:ext cx="2780138" cy="876693"/>
          </a:xfrm>
        </p:spPr>
        <p:txBody>
          <a:bodyPr/>
          <a:lstStyle/>
          <a:p>
            <a:pPr algn="ctr"/>
            <a:r>
              <a:rPr lang="en-CA" dirty="0" err="1"/>
              <a:t>vidéo</a:t>
            </a:r>
            <a:endParaRPr lang="en-CA" dirty="0"/>
          </a:p>
        </p:txBody>
      </p:sp>
      <p:pic>
        <p:nvPicPr>
          <p:cNvPr id="4" name="VID_20170329_0822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270" y="1039174"/>
            <a:ext cx="9368103" cy="5269852"/>
          </a:xfrm>
        </p:spPr>
      </p:pic>
    </p:spTree>
    <p:extLst>
      <p:ext uri="{BB962C8B-B14F-4D97-AF65-F5344CB8AC3E}">
        <p14:creationId xmlns:p14="http://schemas.microsoft.com/office/powerpoint/2010/main" val="1042555185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1965" y="109470"/>
            <a:ext cx="5288070" cy="927478"/>
          </a:xfrm>
        </p:spPr>
        <p:txBody>
          <a:bodyPr>
            <a:normAutofit fontScale="90000"/>
          </a:bodyPr>
          <a:lstStyle/>
          <a:p>
            <a:r>
              <a:rPr lang="en-CA" dirty="0"/>
              <a:t>Photo du programme pc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6" t="5566" r="7968" b="5743"/>
          <a:stretch/>
        </p:blipFill>
        <p:spPr>
          <a:xfrm>
            <a:off x="2386296" y="1036948"/>
            <a:ext cx="7419409" cy="5524108"/>
          </a:xfrm>
        </p:spPr>
      </p:pic>
    </p:spTree>
    <p:extLst>
      <p:ext uri="{BB962C8B-B14F-4D97-AF65-F5344CB8AC3E}">
        <p14:creationId xmlns:p14="http://schemas.microsoft.com/office/powerpoint/2010/main" val="3334264020"/>
      </p:ext>
    </p:extLst>
  </p:cSld>
  <p:clrMapOvr>
    <a:masterClrMapping/>
  </p:clrMapOvr>
  <p:transition spd="slow">
    <p:plu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7908" y="42957"/>
            <a:ext cx="2733003" cy="1106587"/>
          </a:xfrm>
        </p:spPr>
        <p:txBody>
          <a:bodyPr/>
          <a:lstStyle/>
          <a:p>
            <a:r>
              <a:rPr lang="en-CA" dirty="0" err="1"/>
              <a:t>Difficultés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273449" y="2503350"/>
            <a:ext cx="3054285" cy="519309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462" b="47980"/>
          <a:stretch/>
        </p:blipFill>
        <p:spPr>
          <a:xfrm>
            <a:off x="5604530" y="3674263"/>
            <a:ext cx="6292097" cy="2851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8159" y="2643373"/>
            <a:ext cx="452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Schéma</a:t>
            </a:r>
            <a:r>
              <a:rPr lang="en-CA" sz="2400" dirty="0"/>
              <a:t> du guide </a:t>
            </a:r>
            <a:r>
              <a:rPr lang="en-CA" sz="2400" dirty="0" err="1"/>
              <a:t>d’utilisation</a:t>
            </a:r>
            <a:r>
              <a:rPr lang="en-CA" sz="2400" dirty="0"/>
              <a:t> du </a:t>
            </a:r>
            <a:r>
              <a:rPr lang="en-CA" sz="2400" dirty="0" err="1"/>
              <a:t>capteur</a:t>
            </a:r>
            <a:r>
              <a:rPr lang="en-CA" sz="2400" dirty="0"/>
              <a:t> (</a:t>
            </a:r>
            <a:r>
              <a:rPr lang="en-CA" sz="2400" dirty="0" err="1"/>
              <a:t>mauvais</a:t>
            </a:r>
            <a:r>
              <a:rPr lang="en-CA" sz="24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4410" y="2643372"/>
            <a:ext cx="452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Schéma</a:t>
            </a:r>
            <a:r>
              <a:rPr lang="en-CA" sz="2400" dirty="0"/>
              <a:t> </a:t>
            </a:r>
            <a:r>
              <a:rPr lang="en-CA" sz="2400" dirty="0" err="1"/>
              <a:t>trouvé</a:t>
            </a:r>
            <a:r>
              <a:rPr lang="en-CA" sz="2400" dirty="0"/>
              <a:t> sur internet (bon)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21182" y="975327"/>
            <a:ext cx="8910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Problème</a:t>
            </a:r>
            <a:r>
              <a:rPr lang="en-CA" sz="2400" dirty="0"/>
              <a:t> de communications entre le </a:t>
            </a:r>
            <a:r>
              <a:rPr lang="en-CA" sz="2400" dirty="0" err="1"/>
              <a:t>capteur</a:t>
            </a:r>
            <a:r>
              <a:rPr lang="en-CA" sz="2400" dirty="0"/>
              <a:t> et Arduino Nano qui persistent (ne </a:t>
            </a:r>
            <a:r>
              <a:rPr lang="en-CA" sz="2400" dirty="0" err="1"/>
              <a:t>fonctionne</a:t>
            </a:r>
            <a:r>
              <a:rPr lang="en-CA" sz="2400" dirty="0"/>
              <a:t> pas </a:t>
            </a:r>
            <a:r>
              <a:rPr lang="en-CA" sz="2400" dirty="0" err="1"/>
              <a:t>toujours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err="1"/>
              <a:t>Peu</a:t>
            </a:r>
            <a:r>
              <a:rPr lang="en-CA" sz="2400" dirty="0"/>
              <a:t> de documentations sur le </a:t>
            </a:r>
            <a:r>
              <a:rPr lang="en-CA" sz="2400" dirty="0" err="1"/>
              <a:t>capteur</a:t>
            </a:r>
            <a:r>
              <a:rPr lang="en-CA" sz="2400" dirty="0"/>
              <a:t> </a:t>
            </a:r>
            <a:r>
              <a:rPr lang="en-CA" sz="2400" dirty="0" err="1"/>
              <a:t>utilisé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Code </a:t>
            </a:r>
            <a:r>
              <a:rPr lang="en-CA" sz="2400" dirty="0" err="1"/>
              <a:t>est</a:t>
            </a:r>
            <a:r>
              <a:rPr lang="en-CA" sz="2400" dirty="0"/>
              <a:t> pour un </a:t>
            </a:r>
            <a:r>
              <a:rPr lang="en-CA" sz="2400" dirty="0" err="1"/>
              <a:t>autre</a:t>
            </a:r>
            <a:r>
              <a:rPr lang="en-CA" sz="2400" dirty="0"/>
              <a:t> </a:t>
            </a:r>
            <a:r>
              <a:rPr lang="en-CA" sz="2400" dirty="0" err="1"/>
              <a:t>modèle</a:t>
            </a:r>
            <a:r>
              <a:rPr lang="en-CA" sz="2400" dirty="0"/>
              <a:t> on a du le modifier</a:t>
            </a:r>
          </a:p>
        </p:txBody>
      </p:sp>
    </p:spTree>
    <p:extLst>
      <p:ext uri="{BB962C8B-B14F-4D97-AF65-F5344CB8AC3E}">
        <p14:creationId xmlns:p14="http://schemas.microsoft.com/office/powerpoint/2010/main" val="1424888799"/>
      </p:ext>
    </p:extLst>
  </p:cSld>
  <p:clrMapOvr>
    <a:masterClrMapping/>
  </p:clrMapOvr>
  <p:transition spd="slow">
    <p:plu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245" y="269727"/>
            <a:ext cx="7407511" cy="955758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Objectifs</a:t>
            </a:r>
            <a:r>
              <a:rPr lang="en-CA" dirty="0"/>
              <a:t> pour la </a:t>
            </a:r>
            <a:r>
              <a:rPr lang="en-CA" dirty="0" err="1"/>
              <a:t>semaine</a:t>
            </a:r>
            <a:r>
              <a:rPr lang="en-CA" dirty="0"/>
              <a:t> </a:t>
            </a:r>
            <a:r>
              <a:rPr lang="en-CA" dirty="0" err="1"/>
              <a:t>prochaine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68864" y="1891268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Régler</a:t>
            </a:r>
            <a:r>
              <a:rPr lang="en-CA" dirty="0"/>
              <a:t> les </a:t>
            </a:r>
            <a:r>
              <a:rPr lang="en-CA" dirty="0" err="1"/>
              <a:t>problemes</a:t>
            </a:r>
            <a:r>
              <a:rPr lang="en-CA" dirty="0"/>
              <a:t> </a:t>
            </a:r>
            <a:r>
              <a:rPr lang="en-CA" dirty="0" err="1"/>
              <a:t>concernant</a:t>
            </a:r>
            <a:r>
              <a:rPr lang="en-CA" dirty="0"/>
              <a:t> la communication</a:t>
            </a:r>
          </a:p>
          <a:p>
            <a:r>
              <a:rPr lang="en-CA" dirty="0"/>
              <a:t>Tester le </a:t>
            </a:r>
            <a:r>
              <a:rPr lang="en-CA" dirty="0" err="1"/>
              <a:t>capteur</a:t>
            </a:r>
            <a:r>
              <a:rPr lang="en-CA" dirty="0"/>
              <a:t> au </a:t>
            </a:r>
            <a:r>
              <a:rPr lang="en-CA" dirty="0" err="1"/>
              <a:t>niveaux</a:t>
            </a:r>
            <a:r>
              <a:rPr lang="en-CA" dirty="0"/>
              <a:t> de </a:t>
            </a:r>
            <a:r>
              <a:rPr lang="en-CA" dirty="0" err="1"/>
              <a:t>l’identification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empreinte</a:t>
            </a:r>
            <a:r>
              <a:rPr lang="en-CA" dirty="0"/>
              <a:t> avec le Arduino.</a:t>
            </a:r>
          </a:p>
          <a:p>
            <a:r>
              <a:rPr lang="en-CA" dirty="0"/>
              <a:t>Si les </a:t>
            </a:r>
            <a:r>
              <a:rPr lang="en-CA" dirty="0" err="1"/>
              <a:t>problèmes</a:t>
            </a:r>
            <a:r>
              <a:rPr lang="en-CA" dirty="0"/>
              <a:t> persistent au </a:t>
            </a:r>
            <a:r>
              <a:rPr lang="en-CA" dirty="0" err="1"/>
              <a:t>niveau</a:t>
            </a:r>
            <a:r>
              <a:rPr lang="en-CA" dirty="0"/>
              <a:t> du code, nous </a:t>
            </a:r>
            <a:r>
              <a:rPr lang="en-CA" dirty="0" err="1"/>
              <a:t>allons</a:t>
            </a:r>
            <a:r>
              <a:rPr lang="en-CA" dirty="0"/>
              <a:t> commencer le </a:t>
            </a:r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d’ouverture</a:t>
            </a:r>
            <a:r>
              <a:rPr lang="en-CA" dirty="0"/>
              <a:t>/</a:t>
            </a:r>
            <a:r>
              <a:rPr lang="en-CA" dirty="0" err="1"/>
              <a:t>fermeture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utilisant</a:t>
            </a:r>
            <a:r>
              <a:rPr lang="en-CA" dirty="0"/>
              <a:t> le servo et Arduino.</a:t>
            </a:r>
          </a:p>
        </p:txBody>
      </p:sp>
    </p:spTree>
    <p:extLst>
      <p:ext uri="{BB962C8B-B14F-4D97-AF65-F5344CB8AC3E}">
        <p14:creationId xmlns:p14="http://schemas.microsoft.com/office/powerpoint/2010/main" val="3382298032"/>
      </p:ext>
    </p:extLst>
  </p:cSld>
  <p:clrMapOvr>
    <a:masterClrMapping/>
  </p:clrMapOvr>
  <p:transition spd="slow">
    <p:plu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11500" dirty="0"/>
              <a:t>Semaine 4</a:t>
            </a:r>
          </a:p>
        </p:txBody>
      </p:sp>
    </p:spTree>
    <p:extLst>
      <p:ext uri="{BB962C8B-B14F-4D97-AF65-F5344CB8AC3E}">
        <p14:creationId xmlns:p14="http://schemas.microsoft.com/office/powerpoint/2010/main" val="3798949275"/>
      </p:ext>
    </p:extLst>
  </p:cSld>
  <p:clrMapOvr>
    <a:masterClrMapping/>
  </p:clrMapOvr>
  <p:transition spd="slow"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4463" y="618518"/>
            <a:ext cx="3883074" cy="927478"/>
          </a:xfrm>
        </p:spPr>
        <p:txBody>
          <a:bodyPr>
            <a:normAutofit/>
          </a:bodyPr>
          <a:lstStyle/>
          <a:p>
            <a:r>
              <a:rPr lang="en-CA" dirty="0"/>
              <a:t>Utilisation et but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434" y="1900695"/>
            <a:ext cx="6777103" cy="3541714"/>
          </a:xfrm>
        </p:spPr>
        <p:txBody>
          <a:bodyPr>
            <a:normAutofit/>
          </a:bodyPr>
          <a:lstStyle/>
          <a:p>
            <a:r>
              <a:rPr lang="en-CA" dirty="0" err="1"/>
              <a:t>Fabriqué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cadenas</a:t>
            </a:r>
            <a:r>
              <a:rPr lang="en-CA" dirty="0"/>
              <a:t> qui </a:t>
            </a:r>
            <a:r>
              <a:rPr lang="en-CA" dirty="0" err="1"/>
              <a:t>s’ouvrirait</a:t>
            </a:r>
            <a:r>
              <a:rPr lang="en-CA" dirty="0"/>
              <a:t> à </a:t>
            </a:r>
            <a:r>
              <a:rPr lang="en-CA" dirty="0" err="1"/>
              <a:t>l’aide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empreinte</a:t>
            </a:r>
            <a:r>
              <a:rPr lang="en-CA" dirty="0"/>
              <a:t> </a:t>
            </a:r>
            <a:r>
              <a:rPr lang="en-CA" dirty="0" err="1"/>
              <a:t>digitale</a:t>
            </a:r>
            <a:r>
              <a:rPr lang="en-CA" dirty="0"/>
              <a:t>, au lieu d’un code.</a:t>
            </a:r>
          </a:p>
          <a:p>
            <a:r>
              <a:rPr lang="en-CA" dirty="0"/>
              <a:t>Il </a:t>
            </a:r>
            <a:r>
              <a:rPr lang="en-CA" dirty="0" err="1"/>
              <a:t>serait</a:t>
            </a:r>
            <a:r>
              <a:rPr lang="en-CA" dirty="0"/>
              <a:t> possible </a:t>
            </a:r>
            <a:r>
              <a:rPr lang="en-CA" dirty="0" err="1"/>
              <a:t>d’y</a:t>
            </a:r>
            <a:r>
              <a:rPr lang="en-CA" dirty="0"/>
              <a:t> </a:t>
            </a:r>
            <a:r>
              <a:rPr lang="en-CA" dirty="0" err="1"/>
              <a:t>enregistrer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empreintes</a:t>
            </a:r>
            <a:r>
              <a:rPr lang="en-CA" dirty="0"/>
              <a:t> </a:t>
            </a:r>
            <a:r>
              <a:rPr lang="en-CA" dirty="0" err="1"/>
              <a:t>digitales</a:t>
            </a:r>
            <a:r>
              <a:rPr lang="en-CA" dirty="0"/>
              <a:t>.</a:t>
            </a:r>
          </a:p>
          <a:p>
            <a:r>
              <a:rPr lang="en-CA" dirty="0"/>
              <a:t>Si le temps le </a:t>
            </a:r>
            <a:r>
              <a:rPr lang="en-CA" dirty="0" err="1"/>
              <a:t>permet</a:t>
            </a:r>
            <a:r>
              <a:rPr lang="en-CA" dirty="0"/>
              <a:t>, </a:t>
            </a:r>
            <a:r>
              <a:rPr lang="en-CA" dirty="0" err="1"/>
              <a:t>ajouter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fonctionnalité</a:t>
            </a:r>
            <a:r>
              <a:rPr lang="en-CA" dirty="0"/>
              <a:t> qui </a:t>
            </a:r>
            <a:r>
              <a:rPr lang="en-CA" dirty="0" err="1"/>
              <a:t>permettra</a:t>
            </a:r>
            <a:r>
              <a:rPr lang="en-CA" dirty="0"/>
              <a:t> de le </a:t>
            </a:r>
            <a:r>
              <a:rPr lang="en-CA" dirty="0" err="1"/>
              <a:t>déverouiller</a:t>
            </a:r>
            <a:r>
              <a:rPr lang="en-CA" dirty="0"/>
              <a:t> via un </a:t>
            </a:r>
            <a:r>
              <a:rPr lang="en-CA" dirty="0" err="1"/>
              <a:t>téléphone</a:t>
            </a:r>
            <a:r>
              <a:rPr lang="en-CA" dirty="0"/>
              <a:t> intelligent.</a:t>
            </a:r>
          </a:p>
          <a:p>
            <a:endParaRPr lang="en-CA" dirty="0"/>
          </a:p>
        </p:txBody>
      </p:sp>
      <p:pic>
        <p:nvPicPr>
          <p:cNvPr id="2050" name="Picture 2" descr="http://stickeramoi.com/3859-3781-large/autocollant-cadenas-mura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67" y="2126806"/>
            <a:ext cx="2857500" cy="2857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75100"/>
      </p:ext>
    </p:extLst>
  </p:cSld>
  <p:clrMapOvr>
    <a:masterClrMapping/>
  </p:clrMapOvr>
  <p:transition spd="slow">
    <p:plu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694" y="448836"/>
            <a:ext cx="3279758" cy="804929"/>
          </a:xfrm>
        </p:spPr>
        <p:txBody>
          <a:bodyPr/>
          <a:lstStyle/>
          <a:p>
            <a:pPr algn="ctr"/>
            <a:r>
              <a:rPr lang="en-CA" dirty="0" err="1"/>
              <a:t>Objectifs</a:t>
            </a:r>
            <a:r>
              <a:rPr lang="en-CA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83036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CA" dirty="0" err="1"/>
              <a:t>Régler</a:t>
            </a:r>
            <a:r>
              <a:rPr lang="en-CA" dirty="0"/>
              <a:t> les </a:t>
            </a:r>
            <a:r>
              <a:rPr lang="en-CA" dirty="0" err="1"/>
              <a:t>problemes</a:t>
            </a:r>
            <a:r>
              <a:rPr lang="en-CA" dirty="0"/>
              <a:t> </a:t>
            </a:r>
            <a:r>
              <a:rPr lang="en-CA" dirty="0" err="1"/>
              <a:t>concernant</a:t>
            </a:r>
            <a:r>
              <a:rPr lang="en-CA" dirty="0"/>
              <a:t> la communication</a:t>
            </a:r>
          </a:p>
          <a:p>
            <a:r>
              <a:rPr lang="en-CA" dirty="0"/>
              <a:t>Tester le </a:t>
            </a:r>
            <a:r>
              <a:rPr lang="en-CA" dirty="0" err="1"/>
              <a:t>capteur</a:t>
            </a:r>
            <a:r>
              <a:rPr lang="en-CA" dirty="0"/>
              <a:t> au </a:t>
            </a:r>
            <a:r>
              <a:rPr lang="en-CA" dirty="0" err="1"/>
              <a:t>niveaux</a:t>
            </a:r>
            <a:r>
              <a:rPr lang="en-CA" dirty="0"/>
              <a:t> de </a:t>
            </a:r>
            <a:r>
              <a:rPr lang="en-CA" dirty="0" err="1"/>
              <a:t>l’identification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empreinte</a:t>
            </a:r>
            <a:r>
              <a:rPr lang="en-CA" dirty="0"/>
              <a:t> avec le Arduino.</a:t>
            </a:r>
          </a:p>
          <a:p>
            <a:r>
              <a:rPr lang="en-CA" dirty="0"/>
              <a:t>Faire le </a:t>
            </a:r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d’ouverture</a:t>
            </a:r>
            <a:r>
              <a:rPr lang="en-CA" dirty="0"/>
              <a:t>/</a:t>
            </a:r>
            <a:r>
              <a:rPr lang="en-CA" dirty="0" err="1"/>
              <a:t>fermeture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utilisant</a:t>
            </a:r>
            <a:r>
              <a:rPr lang="en-CA" dirty="0"/>
              <a:t> le servo, Arduino Nano et un </a:t>
            </a:r>
            <a:r>
              <a:rPr lang="en-CA" dirty="0" err="1"/>
              <a:t>bouton</a:t>
            </a:r>
            <a:r>
              <a:rPr lang="en-CA" dirty="0"/>
              <a:t> </a:t>
            </a:r>
            <a:r>
              <a:rPr lang="en-CA" dirty="0" err="1"/>
              <a:t>pressoir</a:t>
            </a:r>
            <a:r>
              <a:rPr lang="en-CA" dirty="0"/>
              <a:t>.</a:t>
            </a:r>
          </a:p>
          <a:p>
            <a:r>
              <a:rPr lang="en-CA" dirty="0" err="1"/>
              <a:t>Communiquer</a:t>
            </a:r>
            <a:r>
              <a:rPr lang="en-CA" dirty="0"/>
              <a:t> avec les </a:t>
            </a:r>
            <a:r>
              <a:rPr lang="en-CA" dirty="0" err="1"/>
              <a:t>fournisseurs</a:t>
            </a:r>
            <a:r>
              <a:rPr lang="en-CA" dirty="0"/>
              <a:t>/</a:t>
            </a:r>
            <a:r>
              <a:rPr lang="en-CA" dirty="0" err="1"/>
              <a:t>manufacturiers</a:t>
            </a:r>
            <a:r>
              <a:rPr lang="en-CA" dirty="0"/>
              <a:t> pour </a:t>
            </a:r>
            <a:r>
              <a:rPr lang="en-CA" dirty="0" err="1"/>
              <a:t>trouver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solution.</a:t>
            </a:r>
          </a:p>
          <a:p>
            <a:r>
              <a:rPr lang="en-CA" dirty="0"/>
              <a:t>Poser des questions sur un forum Arduino.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322" y="2760160"/>
            <a:ext cx="1036022" cy="1060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37" y="1435961"/>
            <a:ext cx="860884" cy="860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091" y="1899276"/>
            <a:ext cx="860884" cy="860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10" y="3907856"/>
            <a:ext cx="1036022" cy="1060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48" y="4436780"/>
            <a:ext cx="1036022" cy="10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071"/>
      </p:ext>
    </p:extLst>
  </p:cSld>
  <p:clrMapOvr>
    <a:masterClrMapping/>
  </p:clrMapOvr>
  <p:transition spd="slow">
    <p:plu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385" y="335714"/>
            <a:ext cx="7814051" cy="899197"/>
          </a:xfrm>
        </p:spPr>
        <p:txBody>
          <a:bodyPr>
            <a:normAutofit/>
          </a:bodyPr>
          <a:lstStyle/>
          <a:p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d’ouverture</a:t>
            </a:r>
            <a:r>
              <a:rPr lang="en-CA" dirty="0"/>
              <a:t>/</a:t>
            </a:r>
            <a:r>
              <a:rPr lang="en-CA" dirty="0" err="1"/>
              <a:t>fermeture</a:t>
            </a:r>
            <a:endParaRPr lang="en-CA" dirty="0"/>
          </a:p>
        </p:txBody>
      </p:sp>
      <p:pic>
        <p:nvPicPr>
          <p:cNvPr id="1026" name="Picture 2" descr="http://img.directindustry.fr/images_di/photo-g/15571-88793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4"/>
          <a:stretch/>
        </p:blipFill>
        <p:spPr bwMode="auto">
          <a:xfrm>
            <a:off x="1290687" y="2526384"/>
            <a:ext cx="3467278" cy="26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/>
          <p:cNvSpPr/>
          <p:nvPr/>
        </p:nvSpPr>
        <p:spPr>
          <a:xfrm>
            <a:off x="840640" y="1791094"/>
            <a:ext cx="4367372" cy="4218554"/>
          </a:xfrm>
          <a:prstGeom prst="noSmoking">
            <a:avLst>
              <a:gd name="adj" fmla="val 83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8" name="Picture 4" descr="http://img10.hostingpics.net/pics/279607bouton_pousso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8" t="11241" r="14892" b="11486"/>
          <a:stretch/>
        </p:blipFill>
        <p:spPr bwMode="auto">
          <a:xfrm>
            <a:off x="7588577" y="2548412"/>
            <a:ext cx="2810774" cy="30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ircle: Hollow 4"/>
          <p:cNvSpPr/>
          <p:nvPr/>
        </p:nvSpPr>
        <p:spPr>
          <a:xfrm>
            <a:off x="6815579" y="1875934"/>
            <a:ext cx="4205941" cy="4273564"/>
          </a:xfrm>
          <a:prstGeom prst="donut">
            <a:avLst>
              <a:gd name="adj" fmla="val 874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23907"/>
      </p:ext>
    </p:extLst>
  </p:cSld>
  <p:clrMapOvr>
    <a:masterClrMapping/>
  </p:clrMapOvr>
  <p:transition spd="slow">
    <p:plu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397" y="81190"/>
            <a:ext cx="4703206" cy="710661"/>
          </a:xfrm>
        </p:spPr>
        <p:txBody>
          <a:bodyPr>
            <a:normAutofit/>
          </a:bodyPr>
          <a:lstStyle/>
          <a:p>
            <a:r>
              <a:rPr lang="en-CA" dirty="0" err="1"/>
              <a:t>Quelques</a:t>
            </a:r>
            <a:r>
              <a:rPr lang="en-CA" dirty="0"/>
              <a:t> images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89" y="2097088"/>
            <a:ext cx="3303882" cy="440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9" y="1466608"/>
            <a:ext cx="3775340" cy="5035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012" t="25254" r="19449" b="10464"/>
          <a:stretch/>
        </p:blipFill>
        <p:spPr>
          <a:xfrm>
            <a:off x="347539" y="2097088"/>
            <a:ext cx="3574012" cy="440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03" y="1014028"/>
            <a:ext cx="860884" cy="860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034" y="913997"/>
            <a:ext cx="1036022" cy="1060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595" y="261379"/>
            <a:ext cx="1036022" cy="10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5298"/>
      </p:ext>
    </p:extLst>
  </p:cSld>
  <p:clrMapOvr>
    <a:masterClrMapping/>
  </p:clrMapOvr>
  <p:transition spd="slow">
    <p:plu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150" y="184885"/>
            <a:ext cx="8517700" cy="965185"/>
          </a:xfrm>
        </p:spPr>
        <p:txBody>
          <a:bodyPr>
            <a:normAutofit/>
          </a:bodyPr>
          <a:lstStyle/>
          <a:p>
            <a:r>
              <a:rPr lang="en-CA" dirty="0" err="1"/>
              <a:t>Objectifs</a:t>
            </a:r>
            <a:r>
              <a:rPr lang="en-CA" dirty="0"/>
              <a:t> pour la </a:t>
            </a:r>
            <a:r>
              <a:rPr lang="en-CA" dirty="0" err="1"/>
              <a:t>semaine</a:t>
            </a:r>
            <a:r>
              <a:rPr lang="en-CA" dirty="0"/>
              <a:t> </a:t>
            </a:r>
            <a:r>
              <a:rPr lang="en-CA" dirty="0" err="1"/>
              <a:t>prochaine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41746"/>
          </a:xfrm>
        </p:spPr>
        <p:txBody>
          <a:bodyPr/>
          <a:lstStyle/>
          <a:p>
            <a:r>
              <a:rPr lang="en-CA" dirty="0" err="1"/>
              <a:t>Réception</a:t>
            </a:r>
            <a:r>
              <a:rPr lang="en-CA" dirty="0"/>
              <a:t> du nouveau </a:t>
            </a:r>
            <a:r>
              <a:rPr lang="en-CA" dirty="0" err="1"/>
              <a:t>capteur</a:t>
            </a:r>
            <a:endParaRPr lang="en-CA" dirty="0"/>
          </a:p>
          <a:p>
            <a:r>
              <a:rPr lang="en-CA" dirty="0" err="1"/>
              <a:t>Refaire</a:t>
            </a:r>
            <a:r>
              <a:rPr lang="en-CA" dirty="0"/>
              <a:t> </a:t>
            </a:r>
            <a:r>
              <a:rPr lang="en-CA" dirty="0" err="1"/>
              <a:t>l’emplacement</a:t>
            </a:r>
            <a:r>
              <a:rPr lang="en-CA" dirty="0"/>
              <a:t> des </a:t>
            </a:r>
            <a:r>
              <a:rPr lang="en-CA" dirty="0" err="1"/>
              <a:t>pièces</a:t>
            </a:r>
            <a:r>
              <a:rPr lang="en-CA" dirty="0"/>
              <a:t> avec le nouveau </a:t>
            </a:r>
            <a:r>
              <a:rPr lang="en-CA" dirty="0" err="1"/>
              <a:t>capteur</a:t>
            </a:r>
            <a:endParaRPr lang="en-CA" dirty="0"/>
          </a:p>
          <a:p>
            <a:r>
              <a:rPr lang="en-CA" dirty="0" err="1"/>
              <a:t>Trouver</a:t>
            </a:r>
            <a:r>
              <a:rPr lang="en-CA" dirty="0"/>
              <a:t> les </a:t>
            </a:r>
            <a:r>
              <a:rPr lang="en-CA" dirty="0" err="1"/>
              <a:t>bonnes</a:t>
            </a:r>
            <a:r>
              <a:rPr lang="en-CA" dirty="0"/>
              <a:t> piles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63740"/>
      </p:ext>
    </p:extLst>
  </p:cSld>
  <p:clrMapOvr>
    <a:masterClrMapping/>
  </p:clrMapOvr>
  <p:transition spd="slow">
    <p:plu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03" y="2689715"/>
            <a:ext cx="4257430" cy="1478570"/>
          </a:xfrm>
        </p:spPr>
        <p:txBody>
          <a:bodyPr/>
          <a:lstStyle/>
          <a:p>
            <a:pPr algn="ctr"/>
            <a:r>
              <a:rPr lang="en-CA" dirty="0" err="1"/>
              <a:t>Démonstration</a:t>
            </a:r>
            <a:endParaRPr lang="en-CA" dirty="0"/>
          </a:p>
        </p:txBody>
      </p:sp>
      <p:pic>
        <p:nvPicPr>
          <p:cNvPr id="4" name="video-149135307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6810"/>
          <a:stretch/>
        </p:blipFill>
        <p:spPr>
          <a:xfrm>
            <a:off x="6673239" y="118333"/>
            <a:ext cx="4448053" cy="6662985"/>
          </a:xfrm>
        </p:spPr>
      </p:pic>
    </p:spTree>
    <p:extLst>
      <p:ext uri="{BB962C8B-B14F-4D97-AF65-F5344CB8AC3E}">
        <p14:creationId xmlns:p14="http://schemas.microsoft.com/office/powerpoint/2010/main" val="1950284946"/>
      </p:ext>
    </p:extLst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11500" dirty="0"/>
              <a:t>Semaine 5</a:t>
            </a:r>
          </a:p>
        </p:txBody>
      </p:sp>
    </p:spTree>
    <p:extLst>
      <p:ext uri="{BB962C8B-B14F-4D97-AF65-F5344CB8AC3E}">
        <p14:creationId xmlns:p14="http://schemas.microsoft.com/office/powerpoint/2010/main" val="2194150913"/>
      </p:ext>
    </p:extLst>
  </p:cSld>
  <p:clrMapOvr>
    <a:masterClrMapping/>
  </p:clrMapOvr>
  <p:transition spd="slow">
    <p:plu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567" y="164207"/>
            <a:ext cx="2763521" cy="786076"/>
          </a:xfrm>
        </p:spPr>
        <p:txBody>
          <a:bodyPr>
            <a:normAutofit/>
          </a:bodyPr>
          <a:lstStyle/>
          <a:p>
            <a:r>
              <a:rPr lang="en-CA" dirty="0" err="1"/>
              <a:t>Objectifs</a:t>
            </a:r>
            <a:r>
              <a:rPr lang="en-CA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048" y="1775484"/>
            <a:ext cx="7898893" cy="4094528"/>
          </a:xfrm>
        </p:spPr>
        <p:txBody>
          <a:bodyPr>
            <a:normAutofit/>
          </a:bodyPr>
          <a:lstStyle/>
          <a:p>
            <a:r>
              <a:rPr lang="en-CA" dirty="0" err="1"/>
              <a:t>Réception</a:t>
            </a:r>
            <a:r>
              <a:rPr lang="en-CA" dirty="0"/>
              <a:t> du nouveau </a:t>
            </a:r>
            <a:r>
              <a:rPr lang="en-CA" dirty="0" err="1"/>
              <a:t>capteur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Refaire</a:t>
            </a:r>
            <a:r>
              <a:rPr lang="en-CA" dirty="0"/>
              <a:t> </a:t>
            </a:r>
            <a:r>
              <a:rPr lang="en-CA" dirty="0" err="1"/>
              <a:t>l’emplacement</a:t>
            </a:r>
            <a:r>
              <a:rPr lang="en-CA" dirty="0"/>
              <a:t> des </a:t>
            </a:r>
            <a:r>
              <a:rPr lang="en-CA" dirty="0" err="1"/>
              <a:t>pièces</a:t>
            </a:r>
            <a:r>
              <a:rPr lang="en-CA" dirty="0"/>
              <a:t> avec le nouveau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capteur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Trouver</a:t>
            </a:r>
            <a:r>
              <a:rPr lang="en-CA" dirty="0"/>
              <a:t> les </a:t>
            </a:r>
            <a:r>
              <a:rPr lang="en-CA" dirty="0" err="1"/>
              <a:t>bonnes</a:t>
            </a:r>
            <a:r>
              <a:rPr lang="en-CA" dirty="0"/>
              <a:t> piles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022" y="1661065"/>
            <a:ext cx="860884" cy="860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318" y="2964660"/>
            <a:ext cx="1036022" cy="1060944"/>
          </a:xfrm>
          <a:prstGeom prst="rect">
            <a:avLst/>
          </a:prstGeom>
        </p:spPr>
      </p:pic>
      <p:pic>
        <p:nvPicPr>
          <p:cNvPr id="1026" name="Picture 2" descr="Image result for plus ou moins symbole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786" y1="79712" x2="58786" y2="79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91" y="4129298"/>
            <a:ext cx="1498471" cy="149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7010" t="21348" r="10652" b="18905"/>
          <a:stretch/>
        </p:blipFill>
        <p:spPr>
          <a:xfrm rot="5400000">
            <a:off x="6611244" y="1725121"/>
            <a:ext cx="6235579" cy="3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2975"/>
      </p:ext>
    </p:extLst>
  </p:cSld>
  <p:clrMapOvr>
    <a:masterClrMapping/>
  </p:clrMapOvr>
  <p:transition spd="slow">
    <p:plu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582" y="241444"/>
            <a:ext cx="2632836" cy="927479"/>
          </a:xfrm>
        </p:spPr>
        <p:txBody>
          <a:bodyPr/>
          <a:lstStyle/>
          <a:p>
            <a:r>
              <a:rPr lang="en-CA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Circuit </a:t>
            </a:r>
            <a:r>
              <a:rPr lang="en-CA" dirty="0" err="1"/>
              <a:t>autonome</a:t>
            </a:r>
            <a:r>
              <a:rPr lang="en-CA" dirty="0"/>
              <a:t>: tout </a:t>
            </a:r>
            <a:r>
              <a:rPr lang="en-CA" dirty="0" err="1"/>
              <a:t>fonctionne</a:t>
            </a:r>
            <a:r>
              <a:rPr lang="en-CA" dirty="0"/>
              <a:t> avec Arduino et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une</a:t>
            </a:r>
            <a:r>
              <a:rPr lang="en-CA" dirty="0"/>
              <a:t> batterie</a:t>
            </a:r>
          </a:p>
          <a:p>
            <a:r>
              <a:rPr lang="en-CA" dirty="0"/>
              <a:t>Souder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fils</a:t>
            </a:r>
            <a:r>
              <a:rPr lang="en-CA" dirty="0"/>
              <a:t> du circuit</a:t>
            </a:r>
          </a:p>
          <a:p>
            <a:r>
              <a:rPr lang="en-CA" dirty="0"/>
              <a:t>Recherche des piles </a:t>
            </a:r>
            <a:r>
              <a:rPr lang="en-CA" dirty="0" err="1"/>
              <a:t>appropriées</a:t>
            </a:r>
            <a:endParaRPr lang="en-CA" dirty="0"/>
          </a:p>
          <a:p>
            <a:r>
              <a:rPr lang="en-CA" dirty="0" err="1"/>
              <a:t>Boîtier</a:t>
            </a:r>
            <a:r>
              <a:rPr lang="en-CA" dirty="0"/>
              <a:t> </a:t>
            </a:r>
            <a:r>
              <a:rPr lang="en-CA" dirty="0" err="1"/>
              <a:t>temporaire</a:t>
            </a:r>
            <a:r>
              <a:rPr lang="en-CA" dirty="0"/>
              <a:t> (</a:t>
            </a:r>
            <a:r>
              <a:rPr lang="en-CA" dirty="0" err="1"/>
              <a:t>visualiser</a:t>
            </a:r>
            <a:r>
              <a:rPr lang="en-CA" dirty="0"/>
              <a:t> les dimensions)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70" y="1338605"/>
            <a:ext cx="3475541" cy="46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2820"/>
      </p:ext>
    </p:extLst>
  </p:cSld>
  <p:clrMapOvr>
    <a:masterClrMapping/>
  </p:clrMapOvr>
  <p:transition spd="slow">
    <p:plu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323" y="486543"/>
            <a:ext cx="2582175" cy="861490"/>
          </a:xfrm>
        </p:spPr>
        <p:txBody>
          <a:bodyPr/>
          <a:lstStyle/>
          <a:p>
            <a:r>
              <a:rPr lang="en-CA" dirty="0" err="1"/>
              <a:t>Difficultés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970" y="2460993"/>
            <a:ext cx="9294060" cy="1936014"/>
          </a:xfrm>
        </p:spPr>
        <p:txBody>
          <a:bodyPr/>
          <a:lstStyle/>
          <a:p>
            <a:r>
              <a:rPr lang="en-CA" dirty="0"/>
              <a:t>Circuit ne </a:t>
            </a:r>
            <a:r>
              <a:rPr lang="en-CA" dirty="0" err="1"/>
              <a:t>fonctionnait</a:t>
            </a:r>
            <a:r>
              <a:rPr lang="en-CA" dirty="0"/>
              <a:t> plus: </a:t>
            </a:r>
            <a:r>
              <a:rPr lang="en-CA" dirty="0" err="1"/>
              <a:t>problème</a:t>
            </a:r>
            <a:r>
              <a:rPr lang="en-CA" dirty="0"/>
              <a:t> </a:t>
            </a:r>
            <a:r>
              <a:rPr lang="en-CA" dirty="0" err="1"/>
              <a:t>résolu</a:t>
            </a:r>
            <a:r>
              <a:rPr lang="en-CA" dirty="0"/>
              <a:t>!</a:t>
            </a:r>
          </a:p>
          <a:p>
            <a:r>
              <a:rPr lang="en-CA" dirty="0" err="1"/>
              <a:t>Travailler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un petit </a:t>
            </a:r>
            <a:r>
              <a:rPr lang="en-CA" dirty="0" err="1"/>
              <a:t>espace</a:t>
            </a:r>
            <a:endParaRPr lang="en-CA" dirty="0"/>
          </a:p>
          <a:p>
            <a:r>
              <a:rPr lang="en-CA" dirty="0"/>
              <a:t>Faire </a:t>
            </a:r>
            <a:r>
              <a:rPr lang="en-CA" dirty="0" err="1"/>
              <a:t>entrer</a:t>
            </a:r>
            <a:r>
              <a:rPr lang="en-CA" dirty="0"/>
              <a:t> </a:t>
            </a:r>
            <a:r>
              <a:rPr lang="en-CA" dirty="0" err="1"/>
              <a:t>toutes</a:t>
            </a:r>
            <a:r>
              <a:rPr lang="en-CA" dirty="0"/>
              <a:t> les </a:t>
            </a:r>
            <a:r>
              <a:rPr lang="en-CA" dirty="0" err="1"/>
              <a:t>composantes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le </a:t>
            </a:r>
            <a:r>
              <a:rPr lang="en-CA" dirty="0" err="1"/>
              <a:t>boîtier</a:t>
            </a:r>
            <a:r>
              <a:rPr lang="en-CA" dirty="0"/>
              <a:t> le plus petit possible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6118526"/>
      </p:ext>
    </p:extLst>
  </p:cSld>
  <p:clrMapOvr>
    <a:masterClrMapping/>
  </p:clrMapOvr>
  <p:transition spd="slow">
    <p:plu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99" y="618518"/>
            <a:ext cx="8219403" cy="984039"/>
          </a:xfrm>
        </p:spPr>
        <p:txBody>
          <a:bodyPr/>
          <a:lstStyle/>
          <a:p>
            <a:r>
              <a:rPr lang="en-CA" dirty="0" err="1"/>
              <a:t>Objectifs</a:t>
            </a:r>
            <a:r>
              <a:rPr lang="en-CA" dirty="0"/>
              <a:t> pour la </a:t>
            </a:r>
            <a:r>
              <a:rPr lang="en-CA" dirty="0" err="1"/>
              <a:t>semaine</a:t>
            </a:r>
            <a:r>
              <a:rPr lang="en-CA" dirty="0"/>
              <a:t> </a:t>
            </a:r>
            <a:r>
              <a:rPr lang="en-CA" dirty="0" err="1"/>
              <a:t>prochaine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98307"/>
          </a:xfrm>
        </p:spPr>
        <p:txBody>
          <a:bodyPr/>
          <a:lstStyle/>
          <a:p>
            <a:r>
              <a:rPr lang="en-CA" dirty="0"/>
              <a:t>Faire </a:t>
            </a:r>
            <a:r>
              <a:rPr lang="en-CA" dirty="0" err="1"/>
              <a:t>fonctionner</a:t>
            </a:r>
            <a:r>
              <a:rPr lang="en-CA" dirty="0"/>
              <a:t> le nouveau </a:t>
            </a:r>
            <a:r>
              <a:rPr lang="en-CA" dirty="0" err="1"/>
              <a:t>capteur</a:t>
            </a:r>
            <a:r>
              <a:rPr lang="en-CA" dirty="0"/>
              <a:t> avec </a:t>
            </a:r>
            <a:r>
              <a:rPr lang="en-CA" dirty="0" err="1"/>
              <a:t>notre</a:t>
            </a:r>
            <a:r>
              <a:rPr lang="en-CA" dirty="0"/>
              <a:t> circuit, </a:t>
            </a:r>
            <a:r>
              <a:rPr lang="en-CA" dirty="0" err="1"/>
              <a:t>si</a:t>
            </a:r>
            <a:r>
              <a:rPr lang="en-CA" dirty="0"/>
              <a:t> on le </a:t>
            </a:r>
            <a:r>
              <a:rPr lang="en-CA" dirty="0" err="1"/>
              <a:t>reçoit</a:t>
            </a:r>
            <a:r>
              <a:rPr lang="en-CA" dirty="0"/>
              <a:t> </a:t>
            </a:r>
            <a:r>
              <a:rPr lang="en-CA" dirty="0" err="1"/>
              <a:t>d’ici</a:t>
            </a:r>
            <a:r>
              <a:rPr lang="en-CA" dirty="0"/>
              <a:t> </a:t>
            </a:r>
            <a:r>
              <a:rPr lang="en-CA" dirty="0" err="1"/>
              <a:t>là</a:t>
            </a:r>
            <a:r>
              <a:rPr lang="en-CA" dirty="0"/>
              <a:t>.</a:t>
            </a:r>
          </a:p>
          <a:p>
            <a:r>
              <a:rPr lang="en-CA" dirty="0" err="1"/>
              <a:t>Trouver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meilleure</a:t>
            </a:r>
            <a:r>
              <a:rPr lang="en-CA" dirty="0"/>
              <a:t> batterie (</a:t>
            </a:r>
            <a:r>
              <a:rPr lang="en-CA" dirty="0" err="1"/>
              <a:t>taille</a:t>
            </a:r>
            <a:r>
              <a:rPr lang="en-CA" dirty="0"/>
              <a:t>, </a:t>
            </a:r>
            <a:r>
              <a:rPr lang="en-CA" dirty="0" err="1"/>
              <a:t>capacité</a:t>
            </a:r>
            <a:r>
              <a:rPr lang="en-CA" dirty="0"/>
              <a:t>, etc.).</a:t>
            </a:r>
          </a:p>
          <a:p>
            <a:r>
              <a:rPr lang="en-CA" dirty="0" err="1"/>
              <a:t>Trouver</a:t>
            </a:r>
            <a:r>
              <a:rPr lang="en-CA" dirty="0"/>
              <a:t> le </a:t>
            </a:r>
            <a:r>
              <a:rPr lang="en-CA" dirty="0" err="1"/>
              <a:t>matériau</a:t>
            </a:r>
            <a:r>
              <a:rPr lang="en-CA" dirty="0"/>
              <a:t> final pour le </a:t>
            </a:r>
            <a:r>
              <a:rPr lang="en-CA" dirty="0" err="1"/>
              <a:t>boîtier</a:t>
            </a:r>
            <a:r>
              <a:rPr lang="en-CA" dirty="0"/>
              <a:t>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9930"/>
      </p:ext>
    </p:extLst>
  </p:cSld>
  <p:clrMapOvr>
    <a:masterClrMapping/>
  </p:clrMapOvr>
  <p:transition spd="slow">
    <p:plu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399" y="81322"/>
            <a:ext cx="3506002" cy="1027522"/>
          </a:xfrm>
        </p:spPr>
        <p:txBody>
          <a:bodyPr/>
          <a:lstStyle/>
          <a:p>
            <a:pPr algn="ctr"/>
            <a:r>
              <a:rPr lang="en-CA" dirty="0" err="1"/>
              <a:t>Avantages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2628" y="951337"/>
            <a:ext cx="4410976" cy="3541714"/>
          </a:xfrm>
        </p:spPr>
        <p:txBody>
          <a:bodyPr/>
          <a:lstStyle/>
          <a:p>
            <a:r>
              <a:rPr lang="en-CA" dirty="0"/>
              <a:t>Prix</a:t>
            </a:r>
          </a:p>
          <a:p>
            <a:r>
              <a:rPr lang="en-CA" dirty="0" err="1"/>
              <a:t>Imperméabilité</a:t>
            </a:r>
            <a:r>
              <a:rPr lang="en-CA" dirty="0"/>
              <a:t> (</a:t>
            </a:r>
            <a:r>
              <a:rPr lang="en-CA" dirty="0" err="1"/>
              <a:t>étanche</a:t>
            </a:r>
            <a:r>
              <a:rPr lang="en-CA" dirty="0"/>
              <a:t>)</a:t>
            </a:r>
          </a:p>
          <a:p>
            <a:r>
              <a:rPr lang="en-CA" dirty="0"/>
              <a:t>Batteries</a:t>
            </a:r>
          </a:p>
          <a:p>
            <a:r>
              <a:rPr lang="en-CA" dirty="0"/>
              <a:t>Plus </a:t>
            </a:r>
            <a:r>
              <a:rPr lang="en-CA" dirty="0" err="1"/>
              <a:t>volumineux</a:t>
            </a:r>
            <a:r>
              <a:rPr lang="en-CA" dirty="0"/>
              <a:t> (format)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35115" y="81322"/>
            <a:ext cx="3742116" cy="1027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/>
              <a:t>désAvantages</a:t>
            </a:r>
            <a:endParaRPr lang="en-CA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62460" y="805245"/>
            <a:ext cx="4410976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Rapidité</a:t>
            </a:r>
            <a:r>
              <a:rPr lang="en-CA" dirty="0"/>
              <a:t> de </a:t>
            </a:r>
            <a:r>
              <a:rPr lang="en-CA" dirty="0" err="1"/>
              <a:t>déverouillage</a:t>
            </a:r>
            <a:endParaRPr lang="en-CA" dirty="0"/>
          </a:p>
          <a:p>
            <a:r>
              <a:rPr lang="en-CA" dirty="0"/>
              <a:t>Pas de </a:t>
            </a:r>
            <a:r>
              <a:rPr lang="en-CA" dirty="0" err="1"/>
              <a:t>clée</a:t>
            </a:r>
            <a:endParaRPr lang="en-CA" dirty="0"/>
          </a:p>
          <a:p>
            <a:r>
              <a:rPr lang="en-CA" dirty="0"/>
              <a:t>Pas de code à </a:t>
            </a:r>
            <a:r>
              <a:rPr lang="en-CA" dirty="0" err="1"/>
              <a:t>retenir</a:t>
            </a:r>
            <a:endParaRPr lang="en-CA" dirty="0"/>
          </a:p>
          <a:p>
            <a:r>
              <a:rPr lang="en-CA" dirty="0"/>
              <a:t>Pas de </a:t>
            </a:r>
            <a:r>
              <a:rPr lang="en-CA" dirty="0" err="1"/>
              <a:t>risques</a:t>
            </a:r>
            <a:r>
              <a:rPr lang="en-CA" dirty="0"/>
              <a:t> de </a:t>
            </a:r>
            <a:r>
              <a:rPr lang="en-CA" dirty="0" err="1"/>
              <a:t>vol</a:t>
            </a:r>
            <a:r>
              <a:rPr lang="en-CA" dirty="0"/>
              <a:t> (code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clée</a:t>
            </a:r>
            <a:r>
              <a:rPr lang="en-CA" dirty="0"/>
              <a:t>)</a:t>
            </a:r>
          </a:p>
          <a:p>
            <a:r>
              <a:rPr lang="en-CA" dirty="0" err="1"/>
              <a:t>Historique</a:t>
            </a:r>
            <a:r>
              <a:rPr lang="en-CA" dirty="0"/>
              <a:t> des utilisations (</a:t>
            </a:r>
            <a:r>
              <a:rPr lang="en-CA" dirty="0" err="1"/>
              <a:t>personne</a:t>
            </a:r>
            <a:r>
              <a:rPr lang="en-CA" dirty="0"/>
              <a:t> et </a:t>
            </a:r>
            <a:r>
              <a:rPr lang="en-CA" dirty="0" err="1"/>
              <a:t>heure</a:t>
            </a:r>
            <a:r>
              <a:rPr lang="en-CA" dirty="0"/>
              <a:t>)</a:t>
            </a:r>
          </a:p>
          <a:p>
            <a:endParaRPr lang="en-CA" dirty="0"/>
          </a:p>
        </p:txBody>
      </p:sp>
      <p:pic>
        <p:nvPicPr>
          <p:cNvPr id="3074" name="Picture 2" descr="http://autoimg.clipfish.de/autoimg/398842d62006aa4c2560b47d56872186/0x0/s01-e06-lucky-luke-die-daltons-bewhren-si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82" y="4229100"/>
            <a:ext cx="4204354" cy="2364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bluefletch.com/wp-content/uploads/2015/09/five-batteries-Fotolia_14355010_Subscription_XX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34" y="3735645"/>
            <a:ext cx="3522057" cy="2858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38963"/>
      </p:ext>
    </p:extLst>
  </p:cSld>
  <p:clrMapOvr>
    <a:masterClrMapping/>
  </p:clrMapOvr>
  <p:transition spd="slow">
    <p:plu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11500" dirty="0"/>
              <a:t>Semaine 6</a:t>
            </a:r>
          </a:p>
        </p:txBody>
      </p:sp>
    </p:spTree>
    <p:extLst>
      <p:ext uri="{BB962C8B-B14F-4D97-AF65-F5344CB8AC3E}">
        <p14:creationId xmlns:p14="http://schemas.microsoft.com/office/powerpoint/2010/main" val="1863914432"/>
      </p:ext>
    </p:extLst>
  </p:cSld>
  <p:clrMapOvr>
    <a:masterClrMapping/>
  </p:clrMapOvr>
  <p:transition spd="slow">
    <p:plu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99" y="183087"/>
            <a:ext cx="8219403" cy="984039"/>
          </a:xfrm>
        </p:spPr>
        <p:txBody>
          <a:bodyPr/>
          <a:lstStyle/>
          <a:p>
            <a:pPr algn="ctr"/>
            <a:r>
              <a:rPr lang="en-CA" dirty="0" err="1"/>
              <a:t>Objectifs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545" y="1393291"/>
            <a:ext cx="9905999" cy="1898307"/>
          </a:xfrm>
        </p:spPr>
        <p:txBody>
          <a:bodyPr/>
          <a:lstStyle/>
          <a:p>
            <a:r>
              <a:rPr lang="en-CA" dirty="0"/>
              <a:t>Faire </a:t>
            </a:r>
            <a:r>
              <a:rPr lang="en-CA" dirty="0" err="1"/>
              <a:t>fonctionner</a:t>
            </a:r>
            <a:r>
              <a:rPr lang="en-CA" dirty="0"/>
              <a:t> le nouveau </a:t>
            </a:r>
            <a:r>
              <a:rPr lang="en-CA" dirty="0" err="1"/>
              <a:t>capteur</a:t>
            </a:r>
            <a:r>
              <a:rPr lang="en-CA" dirty="0"/>
              <a:t> avec </a:t>
            </a:r>
            <a:r>
              <a:rPr lang="en-CA" dirty="0" err="1"/>
              <a:t>notre</a:t>
            </a:r>
            <a:r>
              <a:rPr lang="en-CA" dirty="0"/>
              <a:t> circuit, </a:t>
            </a:r>
            <a:r>
              <a:rPr lang="en-CA" dirty="0" err="1"/>
              <a:t>si</a:t>
            </a:r>
            <a:r>
              <a:rPr lang="en-CA" dirty="0"/>
              <a:t> on le </a:t>
            </a:r>
            <a:r>
              <a:rPr lang="en-CA" dirty="0" err="1"/>
              <a:t>reçoit</a:t>
            </a:r>
            <a:r>
              <a:rPr lang="en-CA" dirty="0"/>
              <a:t> </a:t>
            </a:r>
            <a:r>
              <a:rPr lang="en-CA" dirty="0" err="1"/>
              <a:t>d’ici</a:t>
            </a:r>
            <a:r>
              <a:rPr lang="en-CA" dirty="0"/>
              <a:t> </a:t>
            </a:r>
            <a:r>
              <a:rPr lang="en-CA" dirty="0" err="1"/>
              <a:t>là</a:t>
            </a:r>
            <a:r>
              <a:rPr lang="en-CA" dirty="0"/>
              <a:t>.</a:t>
            </a:r>
          </a:p>
          <a:p>
            <a:r>
              <a:rPr lang="en-CA" dirty="0" err="1"/>
              <a:t>Trouver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meilleure</a:t>
            </a:r>
            <a:r>
              <a:rPr lang="en-CA" dirty="0"/>
              <a:t> batterie (</a:t>
            </a:r>
            <a:r>
              <a:rPr lang="en-CA" dirty="0" err="1"/>
              <a:t>taille</a:t>
            </a:r>
            <a:r>
              <a:rPr lang="en-CA" dirty="0"/>
              <a:t>, </a:t>
            </a:r>
            <a:r>
              <a:rPr lang="en-CA" dirty="0" err="1"/>
              <a:t>capacité</a:t>
            </a:r>
            <a:r>
              <a:rPr lang="en-CA" dirty="0"/>
              <a:t>, etc.).</a:t>
            </a:r>
          </a:p>
          <a:p>
            <a:r>
              <a:rPr lang="en-CA" dirty="0" err="1"/>
              <a:t>Trouver</a:t>
            </a:r>
            <a:r>
              <a:rPr lang="en-CA" dirty="0"/>
              <a:t> le </a:t>
            </a:r>
            <a:r>
              <a:rPr lang="en-CA" dirty="0" err="1"/>
              <a:t>matériau</a:t>
            </a:r>
            <a:r>
              <a:rPr lang="en-CA" dirty="0"/>
              <a:t> final pour le </a:t>
            </a:r>
            <a:r>
              <a:rPr lang="en-CA" dirty="0" err="1"/>
              <a:t>boîtier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816" y="1251762"/>
            <a:ext cx="860884" cy="860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1292" y="1811972"/>
            <a:ext cx="1036022" cy="106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0779" y="2424083"/>
            <a:ext cx="1036022" cy="1060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2" b="93562" l="6071" r="97857">
                        <a14:backgroundMark x1="70000" y1="60515" x2="70000" y2="60515"/>
                        <a14:backgroundMark x1="78571" y1="54506" x2="78571" y2="54506"/>
                        <a14:backgroundMark x1="57143" y1="71245" x2="57143" y2="71245"/>
                        <a14:backgroundMark x1="44643" y1="80258" x2="44643" y2="80258"/>
                        <a14:backgroundMark x1="83929" y1="49356" x2="83929" y2="49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7271" y="4060709"/>
            <a:ext cx="2923669" cy="2432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8655" y="4243588"/>
            <a:ext cx="41022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Modèle</a:t>
            </a:r>
            <a:r>
              <a:rPr lang="en-CA" sz="2400" dirty="0"/>
              <a:t> de batterie: 18650</a:t>
            </a:r>
          </a:p>
          <a:p>
            <a:r>
              <a:rPr lang="en-CA" sz="2400" dirty="0"/>
              <a:t>Voltage: 3.7V</a:t>
            </a:r>
          </a:p>
          <a:p>
            <a:r>
              <a:rPr lang="en-CA" sz="2400" dirty="0" err="1"/>
              <a:t>Capacité</a:t>
            </a:r>
            <a:r>
              <a:rPr lang="en-CA" sz="2400" dirty="0"/>
              <a:t>: 3000 </a:t>
            </a:r>
            <a:r>
              <a:rPr lang="en-CA" sz="2400" dirty="0" err="1"/>
              <a:t>mAh</a:t>
            </a:r>
            <a:endParaRPr lang="en-CA" sz="2400" dirty="0"/>
          </a:p>
          <a:p>
            <a:r>
              <a:rPr lang="en-CA" sz="2400" dirty="0"/>
              <a:t>Courant: 500mA </a:t>
            </a:r>
          </a:p>
          <a:p>
            <a:r>
              <a:rPr lang="en-CA" sz="2400" dirty="0" err="1"/>
              <a:t>Rechargeables</a:t>
            </a:r>
            <a:endParaRPr lang="en-CA" sz="24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640305410"/>
      </p:ext>
    </p:extLst>
  </p:cSld>
  <p:clrMapOvr>
    <a:masterClrMapping/>
  </p:clrMapOvr>
  <p:transition spd="slow">
    <p:plu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582" y="15018"/>
            <a:ext cx="2632836" cy="927479"/>
          </a:xfrm>
        </p:spPr>
        <p:txBody>
          <a:bodyPr/>
          <a:lstStyle/>
          <a:p>
            <a:r>
              <a:rPr lang="en-CA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26079"/>
            <a:ext cx="9387250" cy="2069964"/>
          </a:xfrm>
        </p:spPr>
        <p:txBody>
          <a:bodyPr>
            <a:normAutofit/>
          </a:bodyPr>
          <a:lstStyle/>
          <a:p>
            <a:r>
              <a:rPr lang="en-CA" dirty="0" err="1"/>
              <a:t>Rédaction</a:t>
            </a:r>
            <a:r>
              <a:rPr lang="en-CA" dirty="0"/>
              <a:t> du rapport</a:t>
            </a:r>
          </a:p>
          <a:p>
            <a:r>
              <a:rPr lang="en-CA" dirty="0" err="1"/>
              <a:t>Refaire</a:t>
            </a:r>
            <a:r>
              <a:rPr lang="en-CA" dirty="0"/>
              <a:t> les dimensions de </a:t>
            </a:r>
            <a:r>
              <a:rPr lang="en-CA" dirty="0" err="1"/>
              <a:t>notre</a:t>
            </a:r>
            <a:r>
              <a:rPr lang="en-CA" dirty="0"/>
              <a:t> </a:t>
            </a:r>
            <a:r>
              <a:rPr lang="en-CA" dirty="0" err="1"/>
              <a:t>boîtier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tenant </a:t>
            </a:r>
            <a:r>
              <a:rPr lang="en-CA" dirty="0" err="1"/>
              <a:t>compte</a:t>
            </a:r>
            <a:r>
              <a:rPr lang="en-CA" dirty="0"/>
              <a:t> des </a:t>
            </a:r>
            <a:r>
              <a:rPr lang="en-CA" dirty="0" err="1"/>
              <a:t>nouvelles</a:t>
            </a:r>
            <a:r>
              <a:rPr lang="en-CA" dirty="0"/>
              <a:t> batteries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05" t="25064" r="22995" b="13143"/>
          <a:stretch/>
        </p:blipFill>
        <p:spPr>
          <a:xfrm>
            <a:off x="6583678" y="2804160"/>
            <a:ext cx="5103223" cy="3814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284" t="9876" r="23407" b="4537"/>
          <a:stretch/>
        </p:blipFill>
        <p:spPr>
          <a:xfrm>
            <a:off x="1141413" y="2734490"/>
            <a:ext cx="3268297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3876"/>
      </p:ext>
    </p:extLst>
  </p:cSld>
  <p:clrMapOvr>
    <a:masterClrMapping/>
  </p:clrMapOvr>
  <p:transition spd="slow">
    <p:plu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323" y="486543"/>
            <a:ext cx="2582175" cy="861490"/>
          </a:xfrm>
        </p:spPr>
        <p:txBody>
          <a:bodyPr/>
          <a:lstStyle/>
          <a:p>
            <a:r>
              <a:rPr lang="en-CA" dirty="0" err="1"/>
              <a:t>Difficultés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380" y="1968958"/>
            <a:ext cx="9294060" cy="2929613"/>
          </a:xfrm>
        </p:spPr>
        <p:txBody>
          <a:bodyPr/>
          <a:lstStyle/>
          <a:p>
            <a:r>
              <a:rPr lang="en-CA" dirty="0"/>
              <a:t>Le </a:t>
            </a:r>
            <a:r>
              <a:rPr lang="en-CA" dirty="0" err="1"/>
              <a:t>cadenas</a:t>
            </a:r>
            <a:r>
              <a:rPr lang="en-CA" dirty="0"/>
              <a:t> </a:t>
            </a:r>
            <a:r>
              <a:rPr lang="en-CA" dirty="0" err="1"/>
              <a:t>consomme</a:t>
            </a:r>
            <a:r>
              <a:rPr lang="en-CA" dirty="0"/>
              <a:t> beaucoup </a:t>
            </a:r>
            <a:r>
              <a:rPr lang="en-CA" dirty="0" err="1"/>
              <a:t>d’énergie</a:t>
            </a:r>
            <a:r>
              <a:rPr lang="en-CA" dirty="0"/>
              <a:t> et </a:t>
            </a:r>
            <a:r>
              <a:rPr lang="en-CA" dirty="0" err="1"/>
              <a:t>demande</a:t>
            </a:r>
            <a:r>
              <a:rPr lang="en-CA" dirty="0"/>
              <a:t> beaucoup de courant, </a:t>
            </a:r>
            <a:r>
              <a:rPr lang="en-CA" dirty="0" err="1"/>
              <a:t>il</a:t>
            </a:r>
            <a:r>
              <a:rPr lang="en-CA" dirty="0"/>
              <a:t> </a:t>
            </a:r>
            <a:r>
              <a:rPr lang="en-CA" dirty="0" err="1"/>
              <a:t>doit</a:t>
            </a:r>
            <a:r>
              <a:rPr lang="en-CA" dirty="0"/>
              <a:t>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alimenté</a:t>
            </a:r>
            <a:r>
              <a:rPr lang="en-CA" dirty="0"/>
              <a:t> par des piles </a:t>
            </a:r>
            <a:r>
              <a:rPr lang="en-CA" dirty="0" err="1"/>
              <a:t>puissantes</a:t>
            </a:r>
            <a:r>
              <a:rPr lang="en-CA" dirty="0"/>
              <a:t> (</a:t>
            </a:r>
            <a:r>
              <a:rPr lang="en-CA" dirty="0" err="1"/>
              <a:t>volumineuses</a:t>
            </a:r>
            <a:r>
              <a:rPr lang="en-CA" dirty="0"/>
              <a:t>).</a:t>
            </a:r>
          </a:p>
          <a:p>
            <a:r>
              <a:rPr lang="en-CA" dirty="0" err="1"/>
              <a:t>Grosseur</a:t>
            </a:r>
            <a:r>
              <a:rPr lang="en-CA" dirty="0"/>
              <a:t> des piles </a:t>
            </a:r>
            <a:r>
              <a:rPr lang="en-CA" dirty="0" err="1"/>
              <a:t>supérieure</a:t>
            </a:r>
            <a:r>
              <a:rPr lang="en-CA" dirty="0"/>
              <a:t> aux </a:t>
            </a:r>
            <a:r>
              <a:rPr lang="en-CA" dirty="0" err="1"/>
              <a:t>attentes</a:t>
            </a:r>
            <a:r>
              <a:rPr lang="en-CA" dirty="0"/>
              <a:t>. </a:t>
            </a:r>
          </a:p>
          <a:p>
            <a:r>
              <a:rPr lang="en-CA" dirty="0" err="1"/>
              <a:t>Repenser</a:t>
            </a:r>
            <a:r>
              <a:rPr lang="en-CA" dirty="0"/>
              <a:t> les dimensions du </a:t>
            </a:r>
            <a:r>
              <a:rPr lang="en-CA" dirty="0" err="1"/>
              <a:t>cadenas</a:t>
            </a:r>
            <a:r>
              <a:rPr lang="en-CA" dirty="0"/>
              <a:t>.</a:t>
            </a:r>
          </a:p>
        </p:txBody>
      </p:sp>
      <p:sp>
        <p:nvSpPr>
          <p:cNvPr id="4" name="Lightning Bolt 3"/>
          <p:cNvSpPr/>
          <p:nvPr/>
        </p:nvSpPr>
        <p:spPr>
          <a:xfrm>
            <a:off x="8081554" y="3709851"/>
            <a:ext cx="1950720" cy="2203269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glow rad="419100">
              <a:srgbClr val="FFFF00">
                <a:alpha val="5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9485916"/>
      </p:ext>
    </p:extLst>
  </p:cSld>
  <p:clrMapOvr>
    <a:masterClrMapping/>
  </p:clrMapOvr>
  <p:transition spd="slow">
    <p:plu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99" y="618518"/>
            <a:ext cx="8219403" cy="984039"/>
          </a:xfrm>
        </p:spPr>
        <p:txBody>
          <a:bodyPr/>
          <a:lstStyle/>
          <a:p>
            <a:r>
              <a:rPr lang="en-CA" dirty="0" err="1"/>
              <a:t>Objectifs</a:t>
            </a:r>
            <a:r>
              <a:rPr lang="en-CA" dirty="0"/>
              <a:t> pour la </a:t>
            </a:r>
            <a:r>
              <a:rPr lang="en-CA" dirty="0" err="1"/>
              <a:t>semaine</a:t>
            </a:r>
            <a:r>
              <a:rPr lang="en-CA" dirty="0"/>
              <a:t> </a:t>
            </a:r>
            <a:r>
              <a:rPr lang="en-CA" dirty="0" err="1"/>
              <a:t>prochaine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609896"/>
          </a:xfrm>
        </p:spPr>
        <p:txBody>
          <a:bodyPr>
            <a:normAutofit/>
          </a:bodyPr>
          <a:lstStyle/>
          <a:p>
            <a:r>
              <a:rPr lang="en-CA" dirty="0"/>
              <a:t>Faire </a:t>
            </a:r>
            <a:r>
              <a:rPr lang="en-CA" dirty="0" err="1"/>
              <a:t>fonctionner</a:t>
            </a:r>
            <a:r>
              <a:rPr lang="en-CA" dirty="0"/>
              <a:t> le nouveau </a:t>
            </a:r>
            <a:r>
              <a:rPr lang="en-CA" dirty="0" err="1"/>
              <a:t>capteur</a:t>
            </a:r>
            <a:r>
              <a:rPr lang="en-CA" dirty="0"/>
              <a:t> avec </a:t>
            </a:r>
            <a:r>
              <a:rPr lang="en-CA" dirty="0" err="1"/>
              <a:t>notre</a:t>
            </a:r>
            <a:r>
              <a:rPr lang="en-CA" dirty="0"/>
              <a:t> circuit, </a:t>
            </a:r>
            <a:r>
              <a:rPr lang="en-CA" dirty="0" err="1"/>
              <a:t>si</a:t>
            </a:r>
            <a:r>
              <a:rPr lang="en-CA" dirty="0"/>
              <a:t> on le </a:t>
            </a:r>
            <a:r>
              <a:rPr lang="en-CA" dirty="0" err="1"/>
              <a:t>reçoit</a:t>
            </a:r>
            <a:r>
              <a:rPr lang="en-CA" dirty="0"/>
              <a:t> </a:t>
            </a:r>
            <a:r>
              <a:rPr lang="en-CA" dirty="0" err="1"/>
              <a:t>d’ici</a:t>
            </a:r>
            <a:r>
              <a:rPr lang="en-CA" dirty="0"/>
              <a:t> </a:t>
            </a:r>
            <a:r>
              <a:rPr lang="en-CA" dirty="0" err="1"/>
              <a:t>là</a:t>
            </a:r>
            <a:r>
              <a:rPr lang="en-CA" dirty="0"/>
              <a:t>.</a:t>
            </a:r>
          </a:p>
          <a:p>
            <a:r>
              <a:rPr lang="en-CA" dirty="0"/>
              <a:t>Tester les batteries</a:t>
            </a:r>
          </a:p>
          <a:p>
            <a:r>
              <a:rPr lang="en-CA" dirty="0"/>
              <a:t>Faire un </a:t>
            </a:r>
            <a:r>
              <a:rPr lang="en-CA" dirty="0" err="1"/>
              <a:t>compartiment</a:t>
            </a:r>
            <a:r>
              <a:rPr lang="en-CA" dirty="0"/>
              <a:t> pour les batteries</a:t>
            </a:r>
          </a:p>
          <a:p>
            <a:r>
              <a:rPr lang="en-CA" dirty="0"/>
              <a:t>Continuer le rapport</a:t>
            </a:r>
          </a:p>
        </p:txBody>
      </p:sp>
    </p:spTree>
    <p:extLst>
      <p:ext uri="{BB962C8B-B14F-4D97-AF65-F5344CB8AC3E}">
        <p14:creationId xmlns:p14="http://schemas.microsoft.com/office/powerpoint/2010/main" val="2300240867"/>
      </p:ext>
    </p:extLst>
  </p:cSld>
  <p:clrMapOvr>
    <a:masterClrMapping/>
  </p:clrMapOvr>
  <p:transition spd="slow">
    <p:plu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443" y="102727"/>
            <a:ext cx="3577571" cy="1087734"/>
          </a:xfrm>
        </p:spPr>
        <p:txBody>
          <a:bodyPr/>
          <a:lstStyle/>
          <a:p>
            <a:r>
              <a:rPr lang="en-CA" dirty="0" err="1"/>
              <a:t>composantes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4486390" cy="3719250"/>
          </a:xfrm>
        </p:spPr>
        <p:txBody>
          <a:bodyPr>
            <a:normAutofit fontScale="92500" lnSpcReduction="20000"/>
          </a:bodyPr>
          <a:lstStyle/>
          <a:p>
            <a:r>
              <a:rPr lang="en-CA" dirty="0" err="1"/>
              <a:t>Capteurs</a:t>
            </a:r>
            <a:r>
              <a:rPr lang="en-CA" dirty="0"/>
              <a:t> </a:t>
            </a:r>
            <a:r>
              <a:rPr lang="en-CA" dirty="0" err="1"/>
              <a:t>d’empreintes</a:t>
            </a:r>
            <a:r>
              <a:rPr lang="en-CA" dirty="0"/>
              <a:t> </a:t>
            </a:r>
            <a:r>
              <a:rPr lang="en-CA" dirty="0" err="1"/>
              <a:t>digitales</a:t>
            </a:r>
            <a:endParaRPr lang="en-CA" dirty="0"/>
          </a:p>
          <a:p>
            <a:r>
              <a:rPr lang="en-CA" dirty="0"/>
              <a:t>Arduino </a:t>
            </a:r>
            <a:r>
              <a:rPr lang="en-CA" dirty="0" err="1"/>
              <a:t>nano</a:t>
            </a:r>
            <a:endParaRPr lang="en-CA" dirty="0"/>
          </a:p>
          <a:p>
            <a:r>
              <a:rPr lang="en-CA" dirty="0" err="1"/>
              <a:t>Boîtier</a:t>
            </a:r>
            <a:r>
              <a:rPr lang="en-CA" dirty="0"/>
              <a:t> (</a:t>
            </a:r>
            <a:r>
              <a:rPr lang="en-CA" dirty="0" err="1"/>
              <a:t>plastique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metal)</a:t>
            </a:r>
          </a:p>
          <a:p>
            <a:r>
              <a:rPr lang="en-CA" dirty="0"/>
              <a:t>Batteries (3V)</a:t>
            </a:r>
          </a:p>
          <a:p>
            <a:r>
              <a:rPr lang="en-CA" dirty="0" err="1"/>
              <a:t>Résisteurs</a:t>
            </a:r>
            <a:r>
              <a:rPr lang="en-CA" dirty="0"/>
              <a:t> </a:t>
            </a:r>
          </a:p>
          <a:p>
            <a:r>
              <a:rPr lang="en-CA" dirty="0"/>
              <a:t>Fil JST</a:t>
            </a:r>
          </a:p>
          <a:p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d’ouverture</a:t>
            </a:r>
            <a:r>
              <a:rPr lang="en-CA" dirty="0"/>
              <a:t>/</a:t>
            </a:r>
            <a:r>
              <a:rPr lang="en-CA" dirty="0" err="1"/>
              <a:t>fermeture</a:t>
            </a:r>
            <a:r>
              <a:rPr lang="en-CA" dirty="0"/>
              <a:t> (</a:t>
            </a:r>
            <a:r>
              <a:rPr lang="en-CA" dirty="0" err="1"/>
              <a:t>servomoteur</a:t>
            </a:r>
            <a:r>
              <a:rPr lang="en-CA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88361" y="2097088"/>
            <a:ext cx="4486390" cy="197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Module Bluetooth </a:t>
            </a:r>
            <a:r>
              <a:rPr lang="en-CA" dirty="0" err="1"/>
              <a:t>ou</a:t>
            </a:r>
            <a:r>
              <a:rPr lang="en-CA" dirty="0"/>
              <a:t> NFC</a:t>
            </a:r>
          </a:p>
          <a:p>
            <a:r>
              <a:rPr lang="en-CA" dirty="0" err="1"/>
              <a:t>Régulateur</a:t>
            </a:r>
            <a:r>
              <a:rPr lang="en-CA" dirty="0"/>
              <a:t> de voltage</a:t>
            </a:r>
          </a:p>
          <a:p>
            <a:r>
              <a:rPr lang="en-CA" dirty="0"/>
              <a:t>DEL (</a:t>
            </a:r>
            <a:r>
              <a:rPr lang="en-CA" dirty="0" err="1"/>
              <a:t>verte</a:t>
            </a:r>
            <a:r>
              <a:rPr lang="en-CA" dirty="0"/>
              <a:t> et rouge)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32607" y="1009354"/>
            <a:ext cx="3326892" cy="108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 err="1"/>
              <a:t>optionnelles</a:t>
            </a:r>
            <a:endParaRPr lang="en-CA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35936" y="1099908"/>
            <a:ext cx="3326892" cy="108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 err="1"/>
              <a:t>essentielles</a:t>
            </a:r>
            <a:endParaRPr lang="en-CA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465" y="328146"/>
            <a:ext cx="2505379" cy="2631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33" y="3866030"/>
            <a:ext cx="2935255" cy="2935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95" y="4425459"/>
            <a:ext cx="1616141" cy="1616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5822866"/>
      </p:ext>
    </p:extLst>
  </p:cSld>
  <p:clrMapOvr>
    <a:masterClrMapping/>
  </p:clrMapOvr>
  <p:transition spd="slow">
    <p:plu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9173" r="12453"/>
          <a:stretch/>
        </p:blipFill>
        <p:spPr>
          <a:xfrm>
            <a:off x="1027651" y="-1"/>
            <a:ext cx="10136699" cy="6494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7" t="56183" r="22307" b="2905"/>
          <a:stretch/>
        </p:blipFill>
        <p:spPr>
          <a:xfrm>
            <a:off x="4149966" y="4024094"/>
            <a:ext cx="1820988" cy="26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6141"/>
      </p:ext>
    </p:extLst>
  </p:cSld>
  <p:clrMapOvr>
    <a:masterClrMapping/>
  </p:clrMapOvr>
  <p:transition spd="slow"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497" y="241446"/>
            <a:ext cx="7795197" cy="1478570"/>
          </a:xfrm>
        </p:spPr>
        <p:txBody>
          <a:bodyPr/>
          <a:lstStyle/>
          <a:p>
            <a:r>
              <a:rPr lang="en-CA" dirty="0" err="1"/>
              <a:t>Difficultés</a:t>
            </a:r>
            <a:r>
              <a:rPr lang="en-CA" dirty="0"/>
              <a:t> 			plan 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4985" y="1755963"/>
            <a:ext cx="4765266" cy="2416781"/>
          </a:xfrm>
        </p:spPr>
        <p:txBody>
          <a:bodyPr>
            <a:normAutofit/>
          </a:bodyPr>
          <a:lstStyle/>
          <a:p>
            <a:r>
              <a:rPr lang="en-CA" dirty="0" err="1"/>
              <a:t>Utiliser</a:t>
            </a:r>
            <a:r>
              <a:rPr lang="en-CA" dirty="0"/>
              <a:t> </a:t>
            </a:r>
            <a:r>
              <a:rPr lang="en-CA" dirty="0" err="1"/>
              <a:t>notre</a:t>
            </a:r>
            <a:r>
              <a:rPr lang="en-CA" dirty="0"/>
              <a:t> concept pour faire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coffre</a:t>
            </a:r>
            <a:r>
              <a:rPr lang="en-CA" dirty="0"/>
              <a:t>-fort.</a:t>
            </a:r>
          </a:p>
          <a:p>
            <a:r>
              <a:rPr lang="en-CA" dirty="0" err="1"/>
              <a:t>Permet</a:t>
            </a:r>
            <a:r>
              <a:rPr lang="en-CA" dirty="0"/>
              <a:t> de </a:t>
            </a:r>
            <a:r>
              <a:rPr lang="en-CA" dirty="0" err="1"/>
              <a:t>travailler</a:t>
            </a:r>
            <a:r>
              <a:rPr lang="en-CA" dirty="0"/>
              <a:t> avec plus </a:t>
            </a:r>
            <a:r>
              <a:rPr lang="en-CA" dirty="0" err="1"/>
              <a:t>d’espace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8398" y="1720016"/>
            <a:ext cx="421301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Programmer le Arduino Nano  pour </a:t>
            </a:r>
            <a:r>
              <a:rPr lang="en-CA" dirty="0" err="1"/>
              <a:t>fonctionner</a:t>
            </a:r>
            <a:r>
              <a:rPr lang="en-CA" dirty="0"/>
              <a:t> avec le </a:t>
            </a:r>
            <a:r>
              <a:rPr lang="en-CA" dirty="0" err="1"/>
              <a:t>lecteur</a:t>
            </a:r>
            <a:endParaRPr lang="en-CA" dirty="0"/>
          </a:p>
          <a:p>
            <a:r>
              <a:rPr lang="en-CA" dirty="0"/>
              <a:t>Faire </a:t>
            </a:r>
            <a:r>
              <a:rPr lang="en-CA" dirty="0" err="1"/>
              <a:t>entrer</a:t>
            </a:r>
            <a:r>
              <a:rPr lang="en-CA" dirty="0"/>
              <a:t> </a:t>
            </a:r>
            <a:r>
              <a:rPr lang="en-CA" dirty="0" err="1"/>
              <a:t>toutes</a:t>
            </a:r>
            <a:r>
              <a:rPr lang="en-CA" dirty="0"/>
              <a:t> les </a:t>
            </a:r>
            <a:r>
              <a:rPr lang="en-CA" dirty="0" err="1"/>
              <a:t>composantes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un </a:t>
            </a:r>
            <a:r>
              <a:rPr lang="en-CA" dirty="0" err="1"/>
              <a:t>boîtier</a:t>
            </a:r>
            <a:r>
              <a:rPr lang="en-CA" dirty="0"/>
              <a:t> de format acceptable pour un </a:t>
            </a:r>
            <a:r>
              <a:rPr lang="en-CA" dirty="0" err="1"/>
              <a:t>cadenas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pic>
        <p:nvPicPr>
          <p:cNvPr id="5122" name="Picture 2" descr="Image result for coffre fort dess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6" y="3934981"/>
            <a:ext cx="3187385" cy="2653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50094"/>
      </p:ext>
    </p:extLst>
  </p:cSld>
  <p:clrMapOvr>
    <a:masterClrMapping/>
  </p:clrMapOvr>
  <p:transition spd="slow">
    <p:plu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45141"/>
            <a:ext cx="9905998" cy="1478570"/>
          </a:xfrm>
        </p:spPr>
        <p:txBody>
          <a:bodyPr/>
          <a:lstStyle/>
          <a:p>
            <a:pPr algn="ctr"/>
            <a:r>
              <a:rPr lang="en-CA" dirty="0" err="1"/>
              <a:t>améliorations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Réduire</a:t>
            </a:r>
            <a:r>
              <a:rPr lang="en-CA" dirty="0"/>
              <a:t> la </a:t>
            </a:r>
            <a:r>
              <a:rPr lang="en-CA" dirty="0" err="1"/>
              <a:t>grosseur</a:t>
            </a:r>
            <a:r>
              <a:rPr lang="en-CA" dirty="0"/>
              <a:t> du </a:t>
            </a:r>
            <a:r>
              <a:rPr lang="en-CA" dirty="0" err="1"/>
              <a:t>cadenas</a:t>
            </a:r>
            <a:r>
              <a:rPr lang="en-CA" dirty="0"/>
              <a:t> le plus possible.</a:t>
            </a:r>
          </a:p>
          <a:p>
            <a:r>
              <a:rPr lang="en-CA" dirty="0" err="1"/>
              <a:t>Connecté</a:t>
            </a:r>
            <a:r>
              <a:rPr lang="en-CA" dirty="0"/>
              <a:t> le </a:t>
            </a:r>
            <a:r>
              <a:rPr lang="en-CA" dirty="0" err="1"/>
              <a:t>cadenas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Bluetooth avec </a:t>
            </a:r>
            <a:r>
              <a:rPr lang="en-CA" dirty="0" err="1"/>
              <a:t>notre</a:t>
            </a:r>
            <a:r>
              <a:rPr lang="en-CA" dirty="0"/>
              <a:t> </a:t>
            </a:r>
            <a:r>
              <a:rPr lang="en-CA" dirty="0" err="1"/>
              <a:t>cellulaire</a:t>
            </a:r>
            <a:r>
              <a:rPr lang="en-CA" dirty="0"/>
              <a:t>.</a:t>
            </a:r>
          </a:p>
          <a:p>
            <a:r>
              <a:rPr lang="en-CA" dirty="0" err="1"/>
              <a:t>Incorporer</a:t>
            </a:r>
            <a:r>
              <a:rPr lang="en-CA" dirty="0"/>
              <a:t> un </a:t>
            </a:r>
            <a:r>
              <a:rPr lang="en-CA" dirty="0" err="1"/>
              <a:t>capteur</a:t>
            </a:r>
            <a:r>
              <a:rPr lang="en-CA" dirty="0"/>
              <a:t> NFC (</a:t>
            </a:r>
            <a:r>
              <a:rPr lang="en-CA" dirty="0" err="1"/>
              <a:t>si</a:t>
            </a:r>
            <a:r>
              <a:rPr lang="en-CA" dirty="0"/>
              <a:t> Bluetooth ne </a:t>
            </a:r>
            <a:r>
              <a:rPr lang="en-CA" dirty="0" err="1"/>
              <a:t>fonctionne</a:t>
            </a:r>
            <a:r>
              <a:rPr lang="en-CA" dirty="0"/>
              <a:t> pas).</a:t>
            </a:r>
          </a:p>
          <a:p>
            <a:r>
              <a:rPr lang="en-CA" dirty="0" err="1"/>
              <a:t>Étanchéité</a:t>
            </a:r>
            <a:r>
              <a:rPr lang="en-CA" dirty="0"/>
              <a:t>.</a:t>
            </a:r>
          </a:p>
          <a:p>
            <a:r>
              <a:rPr lang="en-CA" dirty="0"/>
              <a:t>Batteries </a:t>
            </a:r>
            <a:r>
              <a:rPr lang="en-CA" dirty="0" err="1"/>
              <a:t>rechargeables</a:t>
            </a:r>
            <a:r>
              <a:rPr lang="en-CA" dirty="0"/>
              <a:t>.</a:t>
            </a:r>
          </a:p>
          <a:p>
            <a:r>
              <a:rPr lang="en-CA" dirty="0" err="1"/>
              <a:t>Indicateur</a:t>
            </a:r>
            <a:r>
              <a:rPr lang="en-CA" dirty="0"/>
              <a:t> de piles </a:t>
            </a:r>
            <a:r>
              <a:rPr lang="en-CA" dirty="0" err="1"/>
              <a:t>faibles</a:t>
            </a:r>
            <a:endParaRPr lang="en-CA" dirty="0"/>
          </a:p>
        </p:txBody>
      </p:sp>
      <p:pic>
        <p:nvPicPr>
          <p:cNvPr id="4098" name="Picture 2" descr="https://lh4.ggpht.com/Nf77qeex2PAQjAg3zTQ0eOvAHe_uacSbPNXgqHlI3KJc_uusrw-iAvRbfSO9cGrKDRjA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51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schmalz.com/media/_processed_/NFC_Logo_1010_cms224c2e48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57" y="4552269"/>
            <a:ext cx="3045822" cy="19245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66810"/>
      </p:ext>
    </p:extLst>
  </p:cSld>
  <p:clrMapOvr>
    <a:masterClrMapping/>
  </p:clrMapOvr>
  <p:transition spd="slow"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118897"/>
            <a:ext cx="9905998" cy="1478570"/>
          </a:xfrm>
        </p:spPr>
        <p:txBody>
          <a:bodyPr/>
          <a:lstStyle/>
          <a:p>
            <a:pPr algn="ctr"/>
            <a:r>
              <a:rPr lang="en-CA" dirty="0" err="1"/>
              <a:t>échéancier</a:t>
            </a:r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94603"/>
              </p:ext>
            </p:extLst>
          </p:nvPr>
        </p:nvGraphicFramePr>
        <p:xfrm>
          <a:off x="1141415" y="2419124"/>
          <a:ext cx="990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348">
                  <a:extLst>
                    <a:ext uri="{9D8B030D-6E8A-4147-A177-3AD203B41FA5}">
                      <a16:colId xmlns:a16="http://schemas.microsoft.com/office/drawing/2014/main" val="2141371797"/>
                    </a:ext>
                  </a:extLst>
                </a:gridCol>
                <a:gridCol w="8247652">
                  <a:extLst>
                    <a:ext uri="{9D8B030D-6E8A-4147-A177-3AD203B41FA5}">
                      <a16:colId xmlns:a16="http://schemas.microsoft.com/office/drawing/2014/main" val="2869162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Semaine: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Objectifs</a:t>
                      </a:r>
                      <a:r>
                        <a:rPr lang="en-CA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0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Dessiner</a:t>
                      </a:r>
                      <a:r>
                        <a:rPr lang="en-CA" dirty="0"/>
                        <a:t> les plans du </a:t>
                      </a:r>
                      <a:r>
                        <a:rPr lang="en-CA" dirty="0" err="1"/>
                        <a:t>cadenas</a:t>
                      </a:r>
                      <a:r>
                        <a:rPr lang="en-CA" dirty="0"/>
                        <a:t> (dimensions, emplacement des </a:t>
                      </a:r>
                      <a:r>
                        <a:rPr lang="en-CA" dirty="0" err="1"/>
                        <a:t>composantes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Tester/</a:t>
                      </a:r>
                      <a:r>
                        <a:rPr lang="en-CA" dirty="0" err="1"/>
                        <a:t>configurer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capteur</a:t>
                      </a:r>
                      <a:r>
                        <a:rPr lang="en-CA" dirty="0"/>
                        <a:t> à </a:t>
                      </a:r>
                      <a:r>
                        <a:rPr lang="en-CA" dirty="0" err="1"/>
                        <a:t>l’aide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d’Arduino</a:t>
                      </a:r>
                      <a:r>
                        <a:rPr lang="en-CA" dirty="0"/>
                        <a:t> (</a:t>
                      </a:r>
                      <a:r>
                        <a:rPr lang="en-CA" dirty="0" err="1"/>
                        <a:t>nano</a:t>
                      </a:r>
                      <a:r>
                        <a:rPr lang="en-CA" dirty="0"/>
                        <a:t> et UNO) et d’un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09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Idem que la </a:t>
                      </a:r>
                      <a:r>
                        <a:rPr lang="en-CA" dirty="0" err="1"/>
                        <a:t>semaine</a:t>
                      </a:r>
                      <a:r>
                        <a:rPr lang="en-CA" dirty="0"/>
                        <a:t> 2 plus incorporation </a:t>
                      </a:r>
                      <a:r>
                        <a:rPr lang="en-CA" dirty="0" err="1"/>
                        <a:t>d’une</a:t>
                      </a:r>
                      <a:r>
                        <a:rPr lang="en-CA" dirty="0"/>
                        <a:t> batterie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25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Fabriquer</a:t>
                      </a:r>
                      <a:r>
                        <a:rPr lang="en-CA" dirty="0"/>
                        <a:t> un </a:t>
                      </a:r>
                      <a:r>
                        <a:rPr lang="en-CA" dirty="0" err="1"/>
                        <a:t>compartiment</a:t>
                      </a:r>
                      <a:r>
                        <a:rPr lang="en-CA" dirty="0"/>
                        <a:t> et </a:t>
                      </a:r>
                      <a:r>
                        <a:rPr lang="en-CA" dirty="0" err="1"/>
                        <a:t>insérer</a:t>
                      </a:r>
                      <a:r>
                        <a:rPr lang="en-CA" dirty="0"/>
                        <a:t> le circuit </a:t>
                      </a:r>
                      <a:r>
                        <a:rPr lang="fr-CA" noProof="0" dirty="0"/>
                        <a:t>dedans</a:t>
                      </a:r>
                      <a:r>
                        <a:rPr lang="en-CA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47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Fabriquer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mécanisme</a:t>
                      </a:r>
                      <a:r>
                        <a:rPr lang="en-CA" dirty="0"/>
                        <a:t> de </a:t>
                      </a:r>
                      <a:r>
                        <a:rPr lang="en-CA" dirty="0" err="1"/>
                        <a:t>fermeture</a:t>
                      </a:r>
                      <a:r>
                        <a:rPr lang="en-CA" dirty="0"/>
                        <a:t>/</a:t>
                      </a:r>
                      <a:r>
                        <a:rPr lang="en-CA" dirty="0" err="1"/>
                        <a:t>ouverture</a:t>
                      </a:r>
                      <a:r>
                        <a:rPr lang="en-CA" dirty="0"/>
                        <a:t> pour le </a:t>
                      </a:r>
                      <a:r>
                        <a:rPr lang="en-CA" dirty="0" err="1"/>
                        <a:t>cadenas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03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Améliorations</a:t>
                      </a:r>
                      <a:r>
                        <a:rPr lang="en-CA" dirty="0"/>
                        <a:t> (Bluetooth, NFC, batteries </a:t>
                      </a:r>
                      <a:r>
                        <a:rPr lang="en-CA" dirty="0" err="1"/>
                        <a:t>rechargeables</a:t>
                      </a:r>
                      <a:r>
                        <a:rPr lang="en-CA" dirty="0"/>
                        <a:t>, </a:t>
                      </a:r>
                      <a:r>
                        <a:rPr lang="en-CA" dirty="0" err="1"/>
                        <a:t>étanchéité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99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Améliorations</a:t>
                      </a:r>
                      <a:r>
                        <a:rPr lang="en-CA" dirty="0"/>
                        <a:t> (Bluetooth, NFC, batteries </a:t>
                      </a:r>
                      <a:r>
                        <a:rPr lang="en-CA" dirty="0" err="1"/>
                        <a:t>rechargeables</a:t>
                      </a:r>
                      <a:r>
                        <a:rPr lang="en-CA" dirty="0"/>
                        <a:t>, </a:t>
                      </a:r>
                      <a:r>
                        <a:rPr lang="en-CA" dirty="0" err="1"/>
                        <a:t>étanchéité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57338"/>
                  </a:ext>
                </a:extLst>
              </a:tr>
            </a:tbl>
          </a:graphicData>
        </a:graphic>
      </p:graphicFrame>
      <p:pic>
        <p:nvPicPr>
          <p:cNvPr id="6148" name="Picture 4" descr="http://cdn.xl.thumbs.canstockphoto.com/canstock350578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6"/>
          <a:stretch/>
        </p:blipFill>
        <p:spPr bwMode="auto">
          <a:xfrm>
            <a:off x="1760259" y="266160"/>
            <a:ext cx="2065133" cy="2024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02182"/>
      </p:ext>
    </p:extLst>
  </p:cSld>
  <p:clrMapOvr>
    <a:masterClrMapping/>
  </p:clrMapOvr>
  <p:transition spd="slow">
    <p:plu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335" y="2576594"/>
            <a:ext cx="9137331" cy="1478570"/>
          </a:xfrm>
        </p:spPr>
        <p:txBody>
          <a:bodyPr>
            <a:noAutofit/>
          </a:bodyPr>
          <a:lstStyle/>
          <a:p>
            <a:r>
              <a:rPr lang="en-CA" sz="10400" dirty="0"/>
              <a:t>Semaine 1 et 2</a:t>
            </a:r>
          </a:p>
        </p:txBody>
      </p:sp>
    </p:spTree>
    <p:extLst>
      <p:ext uri="{BB962C8B-B14F-4D97-AF65-F5344CB8AC3E}">
        <p14:creationId xmlns:p14="http://schemas.microsoft.com/office/powerpoint/2010/main" val="3948113795"/>
      </p:ext>
    </p:extLst>
  </p:cSld>
  <p:clrMapOvr>
    <a:masterClrMapping/>
  </p:clrMapOvr>
  <p:transition spd="slow">
    <p:plus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1028</TotalTime>
  <Words>856</Words>
  <Application>Microsoft Office PowerPoint</Application>
  <PresentationFormat>Grand écran</PresentationFormat>
  <Paragraphs>152</Paragraphs>
  <Slides>34</Slides>
  <Notes>2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Circuit</vt:lpstr>
      <vt:lpstr>Sur le bout des doigts</vt:lpstr>
      <vt:lpstr>Utilisation et but</vt:lpstr>
      <vt:lpstr>Avantages</vt:lpstr>
      <vt:lpstr>composantes</vt:lpstr>
      <vt:lpstr>Présentation PowerPoint</vt:lpstr>
      <vt:lpstr>Difficultés    plan B </vt:lpstr>
      <vt:lpstr>améliorations</vt:lpstr>
      <vt:lpstr>échéancier</vt:lpstr>
      <vt:lpstr>Semaine 1 et 2</vt:lpstr>
      <vt:lpstr>objectif</vt:lpstr>
      <vt:lpstr>Présentation PowerPoint</vt:lpstr>
      <vt:lpstr>Correction de l’échéancier</vt:lpstr>
      <vt:lpstr>Semaine 3</vt:lpstr>
      <vt:lpstr>Présentation PowerPoint</vt:lpstr>
      <vt:lpstr>vidéo</vt:lpstr>
      <vt:lpstr>Photo du programme pc</vt:lpstr>
      <vt:lpstr>Difficultés</vt:lpstr>
      <vt:lpstr>Objectifs pour la semaine prochaine</vt:lpstr>
      <vt:lpstr>Semaine 4</vt:lpstr>
      <vt:lpstr>Objectifs…</vt:lpstr>
      <vt:lpstr>Mécanisme d’ouverture/fermeture</vt:lpstr>
      <vt:lpstr>Quelques images …</vt:lpstr>
      <vt:lpstr>Objectifs pour la semaine prochaine</vt:lpstr>
      <vt:lpstr>Démonstration</vt:lpstr>
      <vt:lpstr>Semaine 5</vt:lpstr>
      <vt:lpstr>Objectifs…</vt:lpstr>
      <vt:lpstr>Alternative</vt:lpstr>
      <vt:lpstr>Difficultés</vt:lpstr>
      <vt:lpstr>Objectifs pour la semaine prochaine</vt:lpstr>
      <vt:lpstr>Semaine 6</vt:lpstr>
      <vt:lpstr>Objectifs</vt:lpstr>
      <vt:lpstr>Alternative</vt:lpstr>
      <vt:lpstr>Difficultés</vt:lpstr>
      <vt:lpstr>Objectifs pour la semaine prochaine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Mettre le doigt dessus</dc:title>
  <dc:creator>René Gagnon</dc:creator>
  <cp:lastModifiedBy>René Gagnon</cp:lastModifiedBy>
  <cp:revision>42</cp:revision>
  <dcterms:created xsi:type="dcterms:W3CDTF">2017-03-06T01:16:44Z</dcterms:created>
  <dcterms:modified xsi:type="dcterms:W3CDTF">2017-05-16T18:18:39Z</dcterms:modified>
</cp:coreProperties>
</file>